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Coco Gothic Bold" charset="1" panose="00000000000000000000"/>
      <p:regular r:id="rId7"/>
    </p:embeddedFont>
    <p:embeddedFont>
      <p:font typeface="Coco Gothic" charset="1" panose="00000000000000000000"/>
      <p:regular r:id="rId8"/>
    </p:embeddedFont>
    <p:embeddedFont>
      <p:font typeface="Lovelo Line Bold" charset="1" panose="02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CE6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9412" y="-120314"/>
            <a:ext cx="7709412" cy="1440597"/>
            <a:chOff x="0" y="0"/>
            <a:chExt cx="2762879" cy="5162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62879" cy="516278"/>
            </a:xfrm>
            <a:custGeom>
              <a:avLst/>
              <a:gdLst/>
              <a:ahLst/>
              <a:cxnLst/>
              <a:rect r="r" b="b" t="t" l="l"/>
              <a:pathLst>
                <a:path h="516278" w="2762879">
                  <a:moveTo>
                    <a:pt x="0" y="0"/>
                  </a:moveTo>
                  <a:lnTo>
                    <a:pt x="2762879" y="0"/>
                  </a:lnTo>
                  <a:lnTo>
                    <a:pt x="2762879" y="516278"/>
                  </a:lnTo>
                  <a:lnTo>
                    <a:pt x="0" y="516278"/>
                  </a:lnTo>
                  <a:close/>
                </a:path>
              </a:pathLst>
            </a:custGeom>
            <a:solidFill>
              <a:srgbClr val="384C2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62879" cy="554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74706" y="10269593"/>
            <a:ext cx="7709412" cy="1440597"/>
            <a:chOff x="0" y="0"/>
            <a:chExt cx="2762879" cy="5162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62879" cy="516278"/>
            </a:xfrm>
            <a:custGeom>
              <a:avLst/>
              <a:gdLst/>
              <a:ahLst/>
              <a:cxnLst/>
              <a:rect r="r" b="b" t="t" l="l"/>
              <a:pathLst>
                <a:path h="516278" w="2762879">
                  <a:moveTo>
                    <a:pt x="0" y="0"/>
                  </a:moveTo>
                  <a:lnTo>
                    <a:pt x="2762879" y="0"/>
                  </a:lnTo>
                  <a:lnTo>
                    <a:pt x="2762879" y="516278"/>
                  </a:lnTo>
                  <a:lnTo>
                    <a:pt x="0" y="516278"/>
                  </a:lnTo>
                  <a:close/>
                </a:path>
              </a:pathLst>
            </a:custGeom>
            <a:solidFill>
              <a:srgbClr val="C056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62879" cy="5543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H="true" flipV="true">
            <a:off x="3780000" y="1377434"/>
            <a:ext cx="0" cy="6792831"/>
          </a:xfrm>
          <a:prstGeom prst="line">
            <a:avLst/>
          </a:prstGeom>
          <a:ln cap="flat" w="19050">
            <a:solidFill>
              <a:srgbClr val="C05628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H="true">
            <a:off x="348647" y="3635270"/>
            <a:ext cx="6862706" cy="0"/>
          </a:xfrm>
          <a:prstGeom prst="line">
            <a:avLst/>
          </a:prstGeom>
          <a:ln cap="flat" w="19050">
            <a:solidFill>
              <a:srgbClr val="C05628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H="true">
            <a:off x="348647" y="5901230"/>
            <a:ext cx="6862706" cy="0"/>
          </a:xfrm>
          <a:prstGeom prst="line">
            <a:avLst/>
          </a:prstGeom>
          <a:ln cap="flat" w="19050">
            <a:solidFill>
              <a:srgbClr val="C05628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H="true">
            <a:off x="348647" y="8170265"/>
            <a:ext cx="6862706" cy="0"/>
          </a:xfrm>
          <a:prstGeom prst="line">
            <a:avLst/>
          </a:prstGeom>
          <a:ln cap="flat" w="19050">
            <a:solidFill>
              <a:srgbClr val="C05628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12" id="12"/>
          <p:cNvGrpSpPr/>
          <p:nvPr/>
        </p:nvGrpSpPr>
        <p:grpSpPr>
          <a:xfrm rot="0">
            <a:off x="2227970" y="1533893"/>
            <a:ext cx="1102939" cy="999874"/>
            <a:chOff x="0" y="0"/>
            <a:chExt cx="1470585" cy="1333166"/>
          </a:xfrm>
        </p:grpSpPr>
        <p:sp>
          <p:nvSpPr>
            <p:cNvPr name="AutoShape 13" id="13"/>
            <p:cNvSpPr/>
            <p:nvPr/>
          </p:nvSpPr>
          <p:spPr>
            <a:xfrm flipV="true">
              <a:off x="241546" y="0"/>
              <a:ext cx="0" cy="297593"/>
            </a:xfrm>
            <a:prstGeom prst="line">
              <a:avLst/>
            </a:prstGeom>
            <a:ln cap="flat" w="63500">
              <a:solidFill>
                <a:srgbClr val="C99268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4" id="14"/>
            <p:cNvSpPr/>
            <p:nvPr/>
          </p:nvSpPr>
          <p:spPr>
            <a:xfrm flipV="true">
              <a:off x="1229039" y="0"/>
              <a:ext cx="0" cy="297593"/>
            </a:xfrm>
            <a:prstGeom prst="line">
              <a:avLst/>
            </a:prstGeom>
            <a:ln cap="flat" w="63500">
              <a:solidFill>
                <a:srgbClr val="C99268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5" id="15"/>
            <p:cNvGrpSpPr/>
            <p:nvPr/>
          </p:nvGrpSpPr>
          <p:grpSpPr>
            <a:xfrm rot="0">
              <a:off x="0" y="270067"/>
              <a:ext cx="1470585" cy="1063098"/>
              <a:chOff x="0" y="0"/>
              <a:chExt cx="812800" cy="58758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587580"/>
              </a:xfrm>
              <a:custGeom>
                <a:avLst/>
                <a:gdLst/>
                <a:ahLst/>
                <a:cxnLst/>
                <a:rect r="r" b="b" t="t" l="l"/>
                <a:pathLst>
                  <a:path h="587580" w="812800">
                    <a:moveTo>
                      <a:pt x="733382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508162"/>
                    </a:lnTo>
                    <a:cubicBezTo>
                      <a:pt x="43699" y="508162"/>
                      <a:pt x="79418" y="543501"/>
                      <a:pt x="79418" y="587580"/>
                    </a:cubicBezTo>
                    <a:lnTo>
                      <a:pt x="733382" y="587580"/>
                    </a:lnTo>
                    <a:cubicBezTo>
                      <a:pt x="733382" y="543881"/>
                      <a:pt x="768721" y="508162"/>
                      <a:pt x="812800" y="508162"/>
                    </a:cubicBezTo>
                    <a:lnTo>
                      <a:pt x="812800" y="79418"/>
                    </a:lnTo>
                    <a:cubicBezTo>
                      <a:pt x="769101" y="79418"/>
                      <a:pt x="733382" y="44079"/>
                      <a:pt x="733382" y="0"/>
                    </a:cubicBezTo>
                    <a:close/>
                  </a:path>
                </a:pathLst>
              </a:custGeom>
              <a:solidFill>
                <a:srgbClr val="332E2E"/>
              </a:solidFill>
              <a:ln w="47625" cap="sq">
                <a:solidFill>
                  <a:srgbClr val="C99268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38100" y="0"/>
                <a:ext cx="736600" cy="549480"/>
              </a:xfrm>
              <a:prstGeom prst="rect">
                <a:avLst/>
              </a:prstGeom>
            </p:spPr>
            <p:txBody>
              <a:bodyPr anchor="ctr" rtlCol="false" tIns="27032" lIns="27032" bIns="27032" rIns="27032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</p:grpSp>
      <p:sp>
        <p:nvSpPr>
          <p:cNvPr name="TextBox 18" id="18"/>
          <p:cNvSpPr txBox="true"/>
          <p:nvPr/>
        </p:nvSpPr>
        <p:spPr>
          <a:xfrm rot="0">
            <a:off x="2294544" y="2016645"/>
            <a:ext cx="969791" cy="337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4"/>
              </a:lnSpc>
              <a:spcBef>
                <a:spcPct val="0"/>
              </a:spcBef>
            </a:pPr>
            <a:r>
              <a:rPr lang="en-US" b="true" sz="2394" spc="-45" strike="noStrike" u="none">
                <a:solidFill>
                  <a:srgbClr val="FFFFFF"/>
                </a:solidFill>
                <a:latin typeface="Coco Gothic Bold"/>
                <a:ea typeface="Coco Gothic Bold"/>
                <a:cs typeface="Coco Gothic Bold"/>
                <a:sym typeface="Coco Gothic Bold"/>
              </a:rPr>
              <a:t>5,99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371712" y="1826145"/>
            <a:ext cx="407727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26"/>
              </a:lnSpc>
            </a:pPr>
            <a:r>
              <a:rPr lang="en-US" sz="1105">
                <a:solidFill>
                  <a:srgbClr val="FFFFFF"/>
                </a:solidFill>
                <a:latin typeface="Coco Gothic"/>
                <a:ea typeface="Coco Gothic"/>
                <a:cs typeface="Coco Gothic"/>
                <a:sym typeface="Coco Gothic"/>
              </a:rPr>
              <a:t>R$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779440" y="2248308"/>
            <a:ext cx="374248" cy="193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7"/>
              </a:lnSpc>
            </a:pPr>
            <a:r>
              <a:rPr lang="en-US" sz="1105">
                <a:solidFill>
                  <a:srgbClr val="FFFFFF"/>
                </a:solidFill>
                <a:latin typeface="Coco Gothic"/>
                <a:ea typeface="Coco Gothic"/>
                <a:cs typeface="Coco Gothic"/>
                <a:sym typeface="Coco Gothic"/>
              </a:rPr>
              <a:t>kg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56000" y="2033830"/>
            <a:ext cx="1333772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20"/>
              </a:lnSpc>
              <a:spcBef>
                <a:spcPct val="0"/>
              </a:spcBef>
            </a:pPr>
            <a:r>
              <a:rPr lang="en-US" sz="1100" strike="noStrike" u="none">
                <a:solidFill>
                  <a:srgbClr val="384C21"/>
                </a:solidFill>
                <a:latin typeface="Coco Gothic"/>
                <a:ea typeface="Coco Gothic"/>
                <a:cs typeface="Coco Gothic"/>
                <a:sym typeface="Coco Gothic"/>
              </a:rPr>
              <a:t>Cebola branca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154410" y="2425057"/>
            <a:ext cx="1458154" cy="1106374"/>
          </a:xfrm>
          <a:custGeom>
            <a:avLst/>
            <a:gdLst/>
            <a:ahLst/>
            <a:cxnLst/>
            <a:rect r="r" b="b" t="t" l="l"/>
            <a:pathLst>
              <a:path h="1106374" w="1458154">
                <a:moveTo>
                  <a:pt x="0" y="0"/>
                </a:moveTo>
                <a:lnTo>
                  <a:pt x="1458154" y="0"/>
                </a:lnTo>
                <a:lnTo>
                  <a:pt x="1458154" y="1106375"/>
                </a:lnTo>
                <a:lnTo>
                  <a:pt x="0" y="1106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2227970" y="3635270"/>
            <a:ext cx="1102939" cy="975853"/>
            <a:chOff x="0" y="0"/>
            <a:chExt cx="1470585" cy="1301137"/>
          </a:xfrm>
        </p:grpSpPr>
        <p:sp>
          <p:nvSpPr>
            <p:cNvPr name="AutoShape 24" id="24"/>
            <p:cNvSpPr/>
            <p:nvPr/>
          </p:nvSpPr>
          <p:spPr>
            <a:xfrm flipV="true">
              <a:off x="241546" y="0"/>
              <a:ext cx="0" cy="297593"/>
            </a:xfrm>
            <a:prstGeom prst="line">
              <a:avLst/>
            </a:prstGeom>
            <a:ln cap="flat" w="63500">
              <a:solidFill>
                <a:srgbClr val="C99268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5" id="25"/>
            <p:cNvSpPr/>
            <p:nvPr/>
          </p:nvSpPr>
          <p:spPr>
            <a:xfrm flipV="true">
              <a:off x="1229039" y="0"/>
              <a:ext cx="0" cy="297593"/>
            </a:xfrm>
            <a:prstGeom prst="line">
              <a:avLst/>
            </a:prstGeom>
            <a:ln cap="flat" w="63500">
              <a:solidFill>
                <a:srgbClr val="C99268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6" id="26"/>
            <p:cNvGrpSpPr/>
            <p:nvPr/>
          </p:nvGrpSpPr>
          <p:grpSpPr>
            <a:xfrm rot="0">
              <a:off x="0" y="238038"/>
              <a:ext cx="1470585" cy="1063098"/>
              <a:chOff x="0" y="0"/>
              <a:chExt cx="812800" cy="58758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587580"/>
              </a:xfrm>
              <a:custGeom>
                <a:avLst/>
                <a:gdLst/>
                <a:ahLst/>
                <a:cxnLst/>
                <a:rect r="r" b="b" t="t" l="l"/>
                <a:pathLst>
                  <a:path h="587580" w="812800">
                    <a:moveTo>
                      <a:pt x="733382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508162"/>
                    </a:lnTo>
                    <a:cubicBezTo>
                      <a:pt x="43699" y="508162"/>
                      <a:pt x="79418" y="543501"/>
                      <a:pt x="79418" y="587580"/>
                    </a:cubicBezTo>
                    <a:lnTo>
                      <a:pt x="733382" y="587580"/>
                    </a:lnTo>
                    <a:cubicBezTo>
                      <a:pt x="733382" y="543881"/>
                      <a:pt x="768721" y="508162"/>
                      <a:pt x="812800" y="508162"/>
                    </a:cubicBezTo>
                    <a:lnTo>
                      <a:pt x="812800" y="79418"/>
                    </a:lnTo>
                    <a:cubicBezTo>
                      <a:pt x="769101" y="79418"/>
                      <a:pt x="733382" y="44079"/>
                      <a:pt x="733382" y="0"/>
                    </a:cubicBezTo>
                    <a:close/>
                  </a:path>
                </a:pathLst>
              </a:custGeom>
              <a:solidFill>
                <a:srgbClr val="332E2E"/>
              </a:solidFill>
              <a:ln w="47625" cap="sq">
                <a:solidFill>
                  <a:srgbClr val="C99268"/>
                </a:solidFill>
                <a:prstDash val="solid"/>
                <a:miter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38100" y="0"/>
                <a:ext cx="736600" cy="549480"/>
              </a:xfrm>
              <a:prstGeom prst="rect">
                <a:avLst/>
              </a:prstGeom>
            </p:spPr>
            <p:txBody>
              <a:bodyPr anchor="ctr" rtlCol="false" tIns="27032" lIns="27032" bIns="27032" rIns="27032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</p:grpSp>
      <p:sp>
        <p:nvSpPr>
          <p:cNvPr name="TextBox 29" id="29"/>
          <p:cNvSpPr txBox="true"/>
          <p:nvPr/>
        </p:nvSpPr>
        <p:spPr>
          <a:xfrm rot="0">
            <a:off x="2294544" y="4094001"/>
            <a:ext cx="969791" cy="337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4"/>
              </a:lnSpc>
              <a:spcBef>
                <a:spcPct val="0"/>
              </a:spcBef>
            </a:pPr>
            <a:r>
              <a:rPr lang="en-US" b="true" sz="2394" spc="-45" strike="noStrike" u="none">
                <a:solidFill>
                  <a:srgbClr val="FFFFFF"/>
                </a:solidFill>
                <a:latin typeface="Coco Gothic Bold"/>
                <a:ea typeface="Coco Gothic Bold"/>
                <a:cs typeface="Coco Gothic Bold"/>
                <a:sym typeface="Coco Gothic Bold"/>
              </a:rPr>
              <a:t>8,28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371712" y="3910263"/>
            <a:ext cx="407727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26"/>
              </a:lnSpc>
            </a:pPr>
            <a:r>
              <a:rPr lang="en-US" sz="1105">
                <a:solidFill>
                  <a:srgbClr val="FFFFFF"/>
                </a:solidFill>
                <a:latin typeface="Coco Gothic"/>
                <a:ea typeface="Coco Gothic"/>
                <a:cs typeface="Coco Gothic"/>
                <a:sym typeface="Coco Gothic"/>
              </a:rPr>
              <a:t>R$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779440" y="4325664"/>
            <a:ext cx="374248" cy="193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7"/>
              </a:lnSpc>
            </a:pPr>
            <a:r>
              <a:rPr lang="en-US" sz="1105">
                <a:solidFill>
                  <a:srgbClr val="FFFFFF"/>
                </a:solidFill>
                <a:latin typeface="Coco Gothic"/>
                <a:ea typeface="Coco Gothic"/>
                <a:cs typeface="Coco Gothic"/>
                <a:sym typeface="Coco Gothic"/>
              </a:rPr>
              <a:t>kg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56000" y="4121554"/>
            <a:ext cx="1333772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20"/>
              </a:lnSpc>
              <a:spcBef>
                <a:spcPct val="0"/>
              </a:spcBef>
            </a:pPr>
            <a:r>
              <a:rPr lang="en-US" sz="1100">
                <a:solidFill>
                  <a:srgbClr val="384C21"/>
                </a:solidFill>
                <a:latin typeface="Coco Gothic"/>
                <a:ea typeface="Coco Gothic"/>
                <a:cs typeface="Coco Gothic"/>
                <a:sym typeface="Coco Gothic"/>
              </a:rPr>
              <a:t>Abacate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072760" y="4681328"/>
            <a:ext cx="1675473" cy="1057642"/>
          </a:xfrm>
          <a:custGeom>
            <a:avLst/>
            <a:gdLst/>
            <a:ahLst/>
            <a:cxnLst/>
            <a:rect r="r" b="b" t="t" l="l"/>
            <a:pathLst>
              <a:path h="1057642" w="1675473">
                <a:moveTo>
                  <a:pt x="0" y="0"/>
                </a:moveTo>
                <a:lnTo>
                  <a:pt x="1675472" y="0"/>
                </a:lnTo>
                <a:lnTo>
                  <a:pt x="1675472" y="1057642"/>
                </a:lnTo>
                <a:lnTo>
                  <a:pt x="0" y="1057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2227970" y="5900895"/>
            <a:ext cx="1102939" cy="998198"/>
            <a:chOff x="0" y="0"/>
            <a:chExt cx="1470585" cy="1330931"/>
          </a:xfrm>
        </p:grpSpPr>
        <p:sp>
          <p:nvSpPr>
            <p:cNvPr name="AutoShape 35" id="35"/>
            <p:cNvSpPr/>
            <p:nvPr/>
          </p:nvSpPr>
          <p:spPr>
            <a:xfrm flipV="true">
              <a:off x="241546" y="0"/>
              <a:ext cx="0" cy="297593"/>
            </a:xfrm>
            <a:prstGeom prst="line">
              <a:avLst/>
            </a:prstGeom>
            <a:ln cap="flat" w="63500">
              <a:solidFill>
                <a:srgbClr val="C99268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36" id="36"/>
            <p:cNvSpPr/>
            <p:nvPr/>
          </p:nvSpPr>
          <p:spPr>
            <a:xfrm flipV="true">
              <a:off x="1229039" y="0"/>
              <a:ext cx="0" cy="297593"/>
            </a:xfrm>
            <a:prstGeom prst="line">
              <a:avLst/>
            </a:prstGeom>
            <a:ln cap="flat" w="63500">
              <a:solidFill>
                <a:srgbClr val="C99268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37" id="37"/>
            <p:cNvGrpSpPr/>
            <p:nvPr/>
          </p:nvGrpSpPr>
          <p:grpSpPr>
            <a:xfrm rot="0">
              <a:off x="0" y="267832"/>
              <a:ext cx="1470585" cy="1063098"/>
              <a:chOff x="0" y="0"/>
              <a:chExt cx="812800" cy="58758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587580"/>
              </a:xfrm>
              <a:custGeom>
                <a:avLst/>
                <a:gdLst/>
                <a:ahLst/>
                <a:cxnLst/>
                <a:rect r="r" b="b" t="t" l="l"/>
                <a:pathLst>
                  <a:path h="587580" w="812800">
                    <a:moveTo>
                      <a:pt x="733382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508162"/>
                    </a:lnTo>
                    <a:cubicBezTo>
                      <a:pt x="43699" y="508162"/>
                      <a:pt x="79418" y="543501"/>
                      <a:pt x="79418" y="587580"/>
                    </a:cubicBezTo>
                    <a:lnTo>
                      <a:pt x="733382" y="587580"/>
                    </a:lnTo>
                    <a:cubicBezTo>
                      <a:pt x="733382" y="543881"/>
                      <a:pt x="768721" y="508162"/>
                      <a:pt x="812800" y="508162"/>
                    </a:cubicBezTo>
                    <a:lnTo>
                      <a:pt x="812800" y="79418"/>
                    </a:lnTo>
                    <a:cubicBezTo>
                      <a:pt x="769101" y="79418"/>
                      <a:pt x="733382" y="44079"/>
                      <a:pt x="733382" y="0"/>
                    </a:cubicBezTo>
                    <a:close/>
                  </a:path>
                </a:pathLst>
              </a:custGeom>
              <a:solidFill>
                <a:srgbClr val="332E2E"/>
              </a:solidFill>
              <a:ln w="47625" cap="sq">
                <a:solidFill>
                  <a:srgbClr val="C99268"/>
                </a:solidFill>
                <a:prstDash val="solid"/>
                <a:miter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38100" y="0"/>
                <a:ext cx="736600" cy="549480"/>
              </a:xfrm>
              <a:prstGeom prst="rect">
                <a:avLst/>
              </a:prstGeom>
            </p:spPr>
            <p:txBody>
              <a:bodyPr anchor="ctr" rtlCol="false" tIns="27032" lIns="27032" bIns="27032" rIns="27032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</p:grpSp>
      <p:sp>
        <p:nvSpPr>
          <p:cNvPr name="TextBox 40" id="40"/>
          <p:cNvSpPr txBox="true"/>
          <p:nvPr/>
        </p:nvSpPr>
        <p:spPr>
          <a:xfrm rot="0">
            <a:off x="2294544" y="6381971"/>
            <a:ext cx="969791" cy="337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4"/>
              </a:lnSpc>
              <a:spcBef>
                <a:spcPct val="0"/>
              </a:spcBef>
            </a:pPr>
            <a:r>
              <a:rPr lang="en-US" b="true" sz="2394" spc="-45" strike="noStrike" u="none">
                <a:solidFill>
                  <a:srgbClr val="FFFFFF"/>
                </a:solidFill>
                <a:latin typeface="Coco Gothic Bold"/>
                <a:ea typeface="Coco Gothic Bold"/>
                <a:cs typeface="Coco Gothic Bold"/>
                <a:sym typeface="Coco Gothic Bold"/>
              </a:rPr>
              <a:t>4,49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371712" y="6202263"/>
            <a:ext cx="407727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26"/>
              </a:lnSpc>
            </a:pPr>
            <a:r>
              <a:rPr lang="en-US" sz="1105">
                <a:solidFill>
                  <a:srgbClr val="FFFFFF"/>
                </a:solidFill>
                <a:latin typeface="Coco Gothic"/>
                <a:ea typeface="Coco Gothic"/>
                <a:cs typeface="Coco Gothic"/>
                <a:sym typeface="Coco Gothic"/>
              </a:rPr>
              <a:t>R$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779440" y="6613634"/>
            <a:ext cx="374248" cy="193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7"/>
              </a:lnSpc>
            </a:pPr>
            <a:r>
              <a:rPr lang="en-US" sz="1105">
                <a:solidFill>
                  <a:srgbClr val="FFFFFF"/>
                </a:solidFill>
                <a:latin typeface="Coco Gothic"/>
                <a:ea typeface="Coco Gothic"/>
                <a:cs typeface="Coco Gothic"/>
                <a:sym typeface="Coco Gothic"/>
              </a:rPr>
              <a:t>kg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56000" y="6405957"/>
            <a:ext cx="1333772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20"/>
              </a:lnSpc>
              <a:spcBef>
                <a:spcPct val="0"/>
              </a:spcBef>
            </a:pPr>
            <a:r>
              <a:rPr lang="en-US" sz="1100">
                <a:solidFill>
                  <a:srgbClr val="384C21"/>
                </a:solidFill>
                <a:latin typeface="Coco Gothic"/>
                <a:ea typeface="Coco Gothic"/>
                <a:cs typeface="Coco Gothic"/>
                <a:sym typeface="Coco Gothic"/>
              </a:rPr>
              <a:t>Tangerina</a:t>
            </a:r>
          </a:p>
        </p:txBody>
      </p:sp>
      <p:sp>
        <p:nvSpPr>
          <p:cNvPr name="Freeform 44" id="44"/>
          <p:cNvSpPr/>
          <p:nvPr/>
        </p:nvSpPr>
        <p:spPr>
          <a:xfrm flipH="false" flipV="false" rot="0">
            <a:off x="1072760" y="6837837"/>
            <a:ext cx="1822793" cy="1200765"/>
          </a:xfrm>
          <a:custGeom>
            <a:avLst/>
            <a:gdLst/>
            <a:ahLst/>
            <a:cxnLst/>
            <a:rect r="r" b="b" t="t" l="l"/>
            <a:pathLst>
              <a:path h="1200765" w="1822793">
                <a:moveTo>
                  <a:pt x="0" y="0"/>
                </a:moveTo>
                <a:lnTo>
                  <a:pt x="1822793" y="0"/>
                </a:lnTo>
                <a:lnTo>
                  <a:pt x="1822793" y="1200765"/>
                </a:lnTo>
                <a:lnTo>
                  <a:pt x="0" y="12007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5" id="45"/>
          <p:cNvGrpSpPr/>
          <p:nvPr/>
        </p:nvGrpSpPr>
        <p:grpSpPr>
          <a:xfrm rot="0">
            <a:off x="5384302" y="1552943"/>
            <a:ext cx="1102939" cy="980824"/>
            <a:chOff x="0" y="0"/>
            <a:chExt cx="1470585" cy="1307766"/>
          </a:xfrm>
        </p:grpSpPr>
        <p:sp>
          <p:nvSpPr>
            <p:cNvPr name="AutoShape 46" id="46"/>
            <p:cNvSpPr/>
            <p:nvPr/>
          </p:nvSpPr>
          <p:spPr>
            <a:xfrm flipV="true">
              <a:off x="241546" y="0"/>
              <a:ext cx="0" cy="297593"/>
            </a:xfrm>
            <a:prstGeom prst="line">
              <a:avLst/>
            </a:prstGeom>
            <a:ln cap="flat" w="63500">
              <a:solidFill>
                <a:srgbClr val="C99268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7" id="47"/>
            <p:cNvSpPr/>
            <p:nvPr/>
          </p:nvSpPr>
          <p:spPr>
            <a:xfrm flipV="true">
              <a:off x="1229039" y="0"/>
              <a:ext cx="0" cy="297593"/>
            </a:xfrm>
            <a:prstGeom prst="line">
              <a:avLst/>
            </a:prstGeom>
            <a:ln cap="flat" w="63500">
              <a:solidFill>
                <a:srgbClr val="C99268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48" id="48"/>
            <p:cNvGrpSpPr/>
            <p:nvPr/>
          </p:nvGrpSpPr>
          <p:grpSpPr>
            <a:xfrm rot="0">
              <a:off x="0" y="244667"/>
              <a:ext cx="1470585" cy="1063098"/>
              <a:chOff x="0" y="0"/>
              <a:chExt cx="812800" cy="58758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812800" cy="587580"/>
              </a:xfrm>
              <a:custGeom>
                <a:avLst/>
                <a:gdLst/>
                <a:ahLst/>
                <a:cxnLst/>
                <a:rect r="r" b="b" t="t" l="l"/>
                <a:pathLst>
                  <a:path h="587580" w="812800">
                    <a:moveTo>
                      <a:pt x="733382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508162"/>
                    </a:lnTo>
                    <a:cubicBezTo>
                      <a:pt x="43699" y="508162"/>
                      <a:pt x="79418" y="543501"/>
                      <a:pt x="79418" y="587580"/>
                    </a:cubicBezTo>
                    <a:lnTo>
                      <a:pt x="733382" y="587580"/>
                    </a:lnTo>
                    <a:cubicBezTo>
                      <a:pt x="733382" y="543881"/>
                      <a:pt x="768721" y="508162"/>
                      <a:pt x="812800" y="508162"/>
                    </a:cubicBezTo>
                    <a:lnTo>
                      <a:pt x="812800" y="79418"/>
                    </a:lnTo>
                    <a:cubicBezTo>
                      <a:pt x="769101" y="79418"/>
                      <a:pt x="733382" y="44079"/>
                      <a:pt x="733382" y="0"/>
                    </a:cubicBezTo>
                    <a:close/>
                  </a:path>
                </a:pathLst>
              </a:custGeom>
              <a:solidFill>
                <a:srgbClr val="332E2E"/>
              </a:solidFill>
              <a:ln w="47625" cap="sq">
                <a:solidFill>
                  <a:srgbClr val="C99268"/>
                </a:solidFill>
                <a:prstDash val="solid"/>
                <a:miter/>
              </a:ln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38100" y="0"/>
                <a:ext cx="736600" cy="549480"/>
              </a:xfrm>
              <a:prstGeom prst="rect">
                <a:avLst/>
              </a:prstGeom>
            </p:spPr>
            <p:txBody>
              <a:bodyPr anchor="ctr" rtlCol="false" tIns="27032" lIns="27032" bIns="27032" rIns="27032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</p:grpSp>
      <p:sp>
        <p:nvSpPr>
          <p:cNvPr name="TextBox 51" id="51"/>
          <p:cNvSpPr txBox="true"/>
          <p:nvPr/>
        </p:nvSpPr>
        <p:spPr>
          <a:xfrm rot="0">
            <a:off x="5528044" y="1826145"/>
            <a:ext cx="407727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26"/>
              </a:lnSpc>
            </a:pPr>
            <a:r>
              <a:rPr lang="en-US" sz="1105">
                <a:solidFill>
                  <a:srgbClr val="FFFFFF"/>
                </a:solidFill>
                <a:latin typeface="Coco Gothic"/>
                <a:ea typeface="Coco Gothic"/>
                <a:cs typeface="Coco Gothic"/>
                <a:sym typeface="Coco Gothic"/>
              </a:rPr>
              <a:t>R$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5450875" y="2016645"/>
            <a:ext cx="969791" cy="337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4"/>
              </a:lnSpc>
              <a:spcBef>
                <a:spcPct val="0"/>
              </a:spcBef>
            </a:pPr>
            <a:r>
              <a:rPr lang="en-US" b="true" sz="2394" spc="-45" strike="noStrike" u="none">
                <a:solidFill>
                  <a:srgbClr val="FFFFFF"/>
                </a:solidFill>
                <a:latin typeface="Coco Gothic Bold"/>
                <a:ea typeface="Coco Gothic Bold"/>
                <a:cs typeface="Coco Gothic Bold"/>
                <a:sym typeface="Coco Gothic Bold"/>
              </a:rPr>
              <a:t>9,98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5935771" y="2248308"/>
            <a:ext cx="374248" cy="193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7"/>
              </a:lnSpc>
            </a:pPr>
            <a:r>
              <a:rPr lang="en-US" sz="1105">
                <a:solidFill>
                  <a:srgbClr val="FFFFFF"/>
                </a:solidFill>
                <a:latin typeface="Coco Gothic"/>
                <a:ea typeface="Coco Gothic"/>
                <a:cs typeface="Coco Gothic"/>
                <a:sym typeface="Coco Gothic"/>
              </a:rPr>
              <a:t>kg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3971164" y="2033830"/>
            <a:ext cx="1333772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100">
                <a:solidFill>
                  <a:srgbClr val="384C21"/>
                </a:solidFill>
                <a:latin typeface="Coco Gothic"/>
                <a:ea typeface="Coco Gothic"/>
                <a:cs typeface="Coco Gothic"/>
                <a:sym typeface="Coco Gothic"/>
              </a:rPr>
              <a:t>Pimentão verde e vermelho</a:t>
            </a:r>
          </a:p>
        </p:txBody>
      </p:sp>
      <p:sp>
        <p:nvSpPr>
          <p:cNvPr name="Freeform 55" id="55"/>
          <p:cNvSpPr/>
          <p:nvPr/>
        </p:nvSpPr>
        <p:spPr>
          <a:xfrm flipH="false" flipV="false" rot="0">
            <a:off x="4102857" y="2425057"/>
            <a:ext cx="1801885" cy="1123926"/>
          </a:xfrm>
          <a:custGeom>
            <a:avLst/>
            <a:gdLst/>
            <a:ahLst/>
            <a:cxnLst/>
            <a:rect r="r" b="b" t="t" l="l"/>
            <a:pathLst>
              <a:path h="1123926" w="1801885">
                <a:moveTo>
                  <a:pt x="0" y="0"/>
                </a:moveTo>
                <a:lnTo>
                  <a:pt x="1801885" y="0"/>
                </a:lnTo>
                <a:lnTo>
                  <a:pt x="1801885" y="1123926"/>
                </a:lnTo>
                <a:lnTo>
                  <a:pt x="0" y="11239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56" id="56"/>
          <p:cNvGrpSpPr/>
          <p:nvPr/>
        </p:nvGrpSpPr>
        <p:grpSpPr>
          <a:xfrm rot="0">
            <a:off x="5384302" y="3635270"/>
            <a:ext cx="1102939" cy="975853"/>
            <a:chOff x="0" y="0"/>
            <a:chExt cx="1470585" cy="1301137"/>
          </a:xfrm>
        </p:grpSpPr>
        <p:sp>
          <p:nvSpPr>
            <p:cNvPr name="AutoShape 57" id="57"/>
            <p:cNvSpPr/>
            <p:nvPr/>
          </p:nvSpPr>
          <p:spPr>
            <a:xfrm flipV="true">
              <a:off x="241546" y="0"/>
              <a:ext cx="0" cy="297593"/>
            </a:xfrm>
            <a:prstGeom prst="line">
              <a:avLst/>
            </a:prstGeom>
            <a:ln cap="flat" w="63500">
              <a:solidFill>
                <a:srgbClr val="C99268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8" id="58"/>
            <p:cNvSpPr/>
            <p:nvPr/>
          </p:nvSpPr>
          <p:spPr>
            <a:xfrm flipV="true">
              <a:off x="1229039" y="0"/>
              <a:ext cx="0" cy="297593"/>
            </a:xfrm>
            <a:prstGeom prst="line">
              <a:avLst/>
            </a:prstGeom>
            <a:ln cap="flat" w="63500">
              <a:solidFill>
                <a:srgbClr val="C99268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59" id="59"/>
            <p:cNvGrpSpPr/>
            <p:nvPr/>
          </p:nvGrpSpPr>
          <p:grpSpPr>
            <a:xfrm rot="0">
              <a:off x="0" y="238038"/>
              <a:ext cx="1470585" cy="1063098"/>
              <a:chOff x="0" y="0"/>
              <a:chExt cx="812800" cy="587580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812800" cy="587580"/>
              </a:xfrm>
              <a:custGeom>
                <a:avLst/>
                <a:gdLst/>
                <a:ahLst/>
                <a:cxnLst/>
                <a:rect r="r" b="b" t="t" l="l"/>
                <a:pathLst>
                  <a:path h="587580" w="812800">
                    <a:moveTo>
                      <a:pt x="733382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508162"/>
                    </a:lnTo>
                    <a:cubicBezTo>
                      <a:pt x="43699" y="508162"/>
                      <a:pt x="79418" y="543501"/>
                      <a:pt x="79418" y="587580"/>
                    </a:cubicBezTo>
                    <a:lnTo>
                      <a:pt x="733382" y="587580"/>
                    </a:lnTo>
                    <a:cubicBezTo>
                      <a:pt x="733382" y="543881"/>
                      <a:pt x="768721" y="508162"/>
                      <a:pt x="812800" y="508162"/>
                    </a:cubicBezTo>
                    <a:lnTo>
                      <a:pt x="812800" y="79418"/>
                    </a:lnTo>
                    <a:cubicBezTo>
                      <a:pt x="769101" y="79418"/>
                      <a:pt x="733382" y="44079"/>
                      <a:pt x="733382" y="0"/>
                    </a:cubicBezTo>
                    <a:close/>
                  </a:path>
                </a:pathLst>
              </a:custGeom>
              <a:solidFill>
                <a:srgbClr val="332E2E"/>
              </a:solidFill>
              <a:ln w="47625" cap="sq">
                <a:solidFill>
                  <a:srgbClr val="C99268"/>
                </a:solidFill>
                <a:prstDash val="solid"/>
                <a:miter/>
              </a:ln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38100" y="0"/>
                <a:ext cx="736600" cy="549480"/>
              </a:xfrm>
              <a:prstGeom prst="rect">
                <a:avLst/>
              </a:prstGeom>
            </p:spPr>
            <p:txBody>
              <a:bodyPr anchor="ctr" rtlCol="false" tIns="27032" lIns="27032" bIns="27032" rIns="27032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</p:grpSp>
      <p:sp>
        <p:nvSpPr>
          <p:cNvPr name="TextBox 62" id="62"/>
          <p:cNvSpPr txBox="true"/>
          <p:nvPr/>
        </p:nvSpPr>
        <p:spPr>
          <a:xfrm rot="0">
            <a:off x="5528044" y="3910263"/>
            <a:ext cx="407727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26"/>
              </a:lnSpc>
            </a:pPr>
            <a:r>
              <a:rPr lang="en-US" sz="1105">
                <a:solidFill>
                  <a:srgbClr val="FFFFFF"/>
                </a:solidFill>
                <a:latin typeface="Coco Gothic"/>
                <a:ea typeface="Coco Gothic"/>
                <a:cs typeface="Coco Gothic"/>
                <a:sym typeface="Coco Gothic"/>
              </a:rPr>
              <a:t>R$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5450875" y="4094001"/>
            <a:ext cx="969791" cy="337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94"/>
              </a:lnSpc>
              <a:spcBef>
                <a:spcPct val="0"/>
              </a:spcBef>
            </a:pPr>
            <a:r>
              <a:rPr lang="en-US" b="true" sz="2394" spc="-45" strike="noStrike" u="none">
                <a:solidFill>
                  <a:srgbClr val="FFFFFF"/>
                </a:solidFill>
                <a:latin typeface="Coco Gothic Bold"/>
                <a:ea typeface="Coco Gothic Bold"/>
                <a:cs typeface="Coco Gothic Bold"/>
                <a:sym typeface="Coco Gothic Bold"/>
              </a:rPr>
              <a:t>5,99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5935771" y="4325664"/>
            <a:ext cx="374248" cy="193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7"/>
              </a:lnSpc>
            </a:pPr>
            <a:r>
              <a:rPr lang="en-US" sz="1105">
                <a:solidFill>
                  <a:srgbClr val="FFFFFF"/>
                </a:solidFill>
                <a:latin typeface="Coco Gothic"/>
                <a:ea typeface="Coco Gothic"/>
                <a:cs typeface="Coco Gothic"/>
                <a:sym typeface="Coco Gothic"/>
              </a:rPr>
              <a:t>un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3971164" y="4121554"/>
            <a:ext cx="1333772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20"/>
              </a:lnSpc>
              <a:spcBef>
                <a:spcPct val="0"/>
              </a:spcBef>
            </a:pPr>
            <a:r>
              <a:rPr lang="en-US" sz="1100">
                <a:solidFill>
                  <a:srgbClr val="384C21"/>
                </a:solidFill>
                <a:latin typeface="Coco Gothic"/>
                <a:ea typeface="Coco Gothic"/>
                <a:cs typeface="Coco Gothic"/>
                <a:sym typeface="Coco Gothic"/>
              </a:rPr>
              <a:t>Mamão Formosa</a:t>
            </a:r>
          </a:p>
        </p:txBody>
      </p:sp>
      <p:sp>
        <p:nvSpPr>
          <p:cNvPr name="Freeform 66" id="66"/>
          <p:cNvSpPr/>
          <p:nvPr/>
        </p:nvSpPr>
        <p:spPr>
          <a:xfrm flipH="false" flipV="false" rot="0">
            <a:off x="4102857" y="4663777"/>
            <a:ext cx="2020159" cy="1045432"/>
          </a:xfrm>
          <a:custGeom>
            <a:avLst/>
            <a:gdLst/>
            <a:ahLst/>
            <a:cxnLst/>
            <a:rect r="r" b="b" t="t" l="l"/>
            <a:pathLst>
              <a:path h="1045432" w="2020159">
                <a:moveTo>
                  <a:pt x="0" y="0"/>
                </a:moveTo>
                <a:lnTo>
                  <a:pt x="2020159" y="0"/>
                </a:lnTo>
                <a:lnTo>
                  <a:pt x="2020159" y="1045432"/>
                </a:lnTo>
                <a:lnTo>
                  <a:pt x="0" y="10454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67" id="67"/>
          <p:cNvGrpSpPr/>
          <p:nvPr/>
        </p:nvGrpSpPr>
        <p:grpSpPr>
          <a:xfrm rot="0">
            <a:off x="5384302" y="5901230"/>
            <a:ext cx="1102939" cy="997863"/>
            <a:chOff x="0" y="0"/>
            <a:chExt cx="1470585" cy="1330484"/>
          </a:xfrm>
        </p:grpSpPr>
        <p:sp>
          <p:nvSpPr>
            <p:cNvPr name="AutoShape 68" id="68"/>
            <p:cNvSpPr/>
            <p:nvPr/>
          </p:nvSpPr>
          <p:spPr>
            <a:xfrm flipV="true">
              <a:off x="241546" y="0"/>
              <a:ext cx="0" cy="297593"/>
            </a:xfrm>
            <a:prstGeom prst="line">
              <a:avLst/>
            </a:prstGeom>
            <a:ln cap="flat" w="63500">
              <a:solidFill>
                <a:srgbClr val="C99268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9" id="69"/>
            <p:cNvSpPr/>
            <p:nvPr/>
          </p:nvSpPr>
          <p:spPr>
            <a:xfrm flipV="true">
              <a:off x="1229039" y="0"/>
              <a:ext cx="0" cy="297593"/>
            </a:xfrm>
            <a:prstGeom prst="line">
              <a:avLst/>
            </a:prstGeom>
            <a:ln cap="flat" w="63500">
              <a:solidFill>
                <a:srgbClr val="C99268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70" id="70"/>
            <p:cNvGrpSpPr/>
            <p:nvPr/>
          </p:nvGrpSpPr>
          <p:grpSpPr>
            <a:xfrm rot="0">
              <a:off x="0" y="267386"/>
              <a:ext cx="1470585" cy="1063098"/>
              <a:chOff x="0" y="0"/>
              <a:chExt cx="812800" cy="587580"/>
            </a:xfrm>
          </p:grpSpPr>
          <p:sp>
            <p:nvSpPr>
              <p:cNvPr name="Freeform 71" id="71"/>
              <p:cNvSpPr/>
              <p:nvPr/>
            </p:nvSpPr>
            <p:spPr>
              <a:xfrm flipH="false" flipV="false" rot="0">
                <a:off x="0" y="0"/>
                <a:ext cx="812800" cy="587580"/>
              </a:xfrm>
              <a:custGeom>
                <a:avLst/>
                <a:gdLst/>
                <a:ahLst/>
                <a:cxnLst/>
                <a:rect r="r" b="b" t="t" l="l"/>
                <a:pathLst>
                  <a:path h="587580" w="812800">
                    <a:moveTo>
                      <a:pt x="733382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508162"/>
                    </a:lnTo>
                    <a:cubicBezTo>
                      <a:pt x="43699" y="508162"/>
                      <a:pt x="79418" y="543501"/>
                      <a:pt x="79418" y="587580"/>
                    </a:cubicBezTo>
                    <a:lnTo>
                      <a:pt x="733382" y="587580"/>
                    </a:lnTo>
                    <a:cubicBezTo>
                      <a:pt x="733382" y="543881"/>
                      <a:pt x="768721" y="508162"/>
                      <a:pt x="812800" y="508162"/>
                    </a:cubicBezTo>
                    <a:lnTo>
                      <a:pt x="812800" y="79418"/>
                    </a:lnTo>
                    <a:cubicBezTo>
                      <a:pt x="769101" y="79418"/>
                      <a:pt x="733382" y="44079"/>
                      <a:pt x="733382" y="0"/>
                    </a:cubicBezTo>
                    <a:close/>
                  </a:path>
                </a:pathLst>
              </a:custGeom>
              <a:solidFill>
                <a:srgbClr val="332E2E"/>
              </a:solidFill>
              <a:ln w="47625" cap="sq">
                <a:solidFill>
                  <a:srgbClr val="C99268"/>
                </a:solidFill>
                <a:prstDash val="solid"/>
                <a:miter/>
              </a:ln>
            </p:spPr>
          </p:sp>
          <p:sp>
            <p:nvSpPr>
              <p:cNvPr name="TextBox 72" id="72"/>
              <p:cNvSpPr txBox="true"/>
              <p:nvPr/>
            </p:nvSpPr>
            <p:spPr>
              <a:xfrm>
                <a:off x="38100" y="0"/>
                <a:ext cx="736600" cy="549480"/>
              </a:xfrm>
              <a:prstGeom prst="rect">
                <a:avLst/>
              </a:prstGeom>
            </p:spPr>
            <p:txBody>
              <a:bodyPr anchor="ctr" rtlCol="false" tIns="27032" lIns="27032" bIns="27032" rIns="27032"/>
              <a:lstStyle/>
              <a:p>
                <a:pPr algn="ctr">
                  <a:lnSpc>
                    <a:spcPts val="1959"/>
                  </a:lnSpc>
                </a:pPr>
              </a:p>
            </p:txBody>
          </p:sp>
        </p:grpSp>
      </p:grpSp>
      <p:sp>
        <p:nvSpPr>
          <p:cNvPr name="TextBox 73" id="73"/>
          <p:cNvSpPr txBox="true"/>
          <p:nvPr/>
        </p:nvSpPr>
        <p:spPr>
          <a:xfrm rot="0">
            <a:off x="5528044" y="6202263"/>
            <a:ext cx="407727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26"/>
              </a:lnSpc>
            </a:pPr>
            <a:r>
              <a:rPr lang="en-US" sz="1105">
                <a:solidFill>
                  <a:srgbClr val="FFFFFF"/>
                </a:solidFill>
                <a:latin typeface="Coco Gothic"/>
                <a:ea typeface="Coco Gothic"/>
                <a:cs typeface="Coco Gothic"/>
                <a:sym typeface="Coco Gothic"/>
              </a:rPr>
              <a:t>R$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5450875" y="6381971"/>
            <a:ext cx="969791" cy="337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b="true" sz="2394" spc="-45">
                <a:solidFill>
                  <a:srgbClr val="FFFFFF"/>
                </a:solidFill>
                <a:latin typeface="Coco Gothic Bold"/>
                <a:ea typeface="Coco Gothic Bold"/>
                <a:cs typeface="Coco Gothic Bold"/>
                <a:sym typeface="Coco Gothic Bold"/>
              </a:rPr>
              <a:t>9,89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5935771" y="6613634"/>
            <a:ext cx="374248" cy="193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547"/>
              </a:lnSpc>
            </a:pPr>
            <a:r>
              <a:rPr lang="en-US" sz="1105">
                <a:solidFill>
                  <a:srgbClr val="FFFFFF"/>
                </a:solidFill>
                <a:latin typeface="Coco Gothic"/>
                <a:ea typeface="Coco Gothic"/>
                <a:cs typeface="Coco Gothic"/>
                <a:sym typeface="Coco Gothic"/>
              </a:rPr>
              <a:t>kg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3971164" y="6405957"/>
            <a:ext cx="1333772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20"/>
              </a:lnSpc>
              <a:spcBef>
                <a:spcPct val="0"/>
              </a:spcBef>
            </a:pPr>
            <a:r>
              <a:rPr lang="en-US" sz="1100">
                <a:solidFill>
                  <a:srgbClr val="384C21"/>
                </a:solidFill>
                <a:latin typeface="Coco Gothic"/>
                <a:ea typeface="Coco Gothic"/>
                <a:cs typeface="Coco Gothic"/>
                <a:sym typeface="Coco Gothic"/>
              </a:rPr>
              <a:t>Maçã Faustino</a:t>
            </a:r>
          </a:p>
        </p:txBody>
      </p:sp>
      <p:sp>
        <p:nvSpPr>
          <p:cNvPr name="Freeform 77" id="77"/>
          <p:cNvSpPr/>
          <p:nvPr/>
        </p:nvSpPr>
        <p:spPr>
          <a:xfrm flipH="false" flipV="false" rot="0">
            <a:off x="4102857" y="6707723"/>
            <a:ext cx="2075446" cy="1330879"/>
          </a:xfrm>
          <a:custGeom>
            <a:avLst/>
            <a:gdLst/>
            <a:ahLst/>
            <a:cxnLst/>
            <a:rect r="r" b="b" t="t" l="l"/>
            <a:pathLst>
              <a:path h="1330879" w="2075446">
                <a:moveTo>
                  <a:pt x="0" y="0"/>
                </a:moveTo>
                <a:lnTo>
                  <a:pt x="2075446" y="0"/>
                </a:lnTo>
                <a:lnTo>
                  <a:pt x="2075446" y="1330879"/>
                </a:lnTo>
                <a:lnTo>
                  <a:pt x="0" y="13308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AutoShape 78" id="78"/>
          <p:cNvSpPr/>
          <p:nvPr/>
        </p:nvSpPr>
        <p:spPr>
          <a:xfrm flipH="true">
            <a:off x="2447995" y="8633928"/>
            <a:ext cx="2721160" cy="0"/>
          </a:xfrm>
          <a:prstGeom prst="line">
            <a:avLst/>
          </a:prstGeom>
          <a:ln cap="flat" w="19050">
            <a:solidFill>
              <a:srgbClr val="C99268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79" id="79"/>
          <p:cNvGrpSpPr/>
          <p:nvPr/>
        </p:nvGrpSpPr>
        <p:grpSpPr>
          <a:xfrm rot="0">
            <a:off x="3114333" y="8170265"/>
            <a:ext cx="1331334" cy="1357720"/>
            <a:chOff x="0" y="0"/>
            <a:chExt cx="1775111" cy="1810293"/>
          </a:xfrm>
        </p:grpSpPr>
        <p:sp>
          <p:nvSpPr>
            <p:cNvPr name="AutoShape 80" id="80"/>
            <p:cNvSpPr/>
            <p:nvPr/>
          </p:nvSpPr>
          <p:spPr>
            <a:xfrm flipV="true">
              <a:off x="322107" y="0"/>
              <a:ext cx="0" cy="614947"/>
            </a:xfrm>
            <a:prstGeom prst="line">
              <a:avLst/>
            </a:prstGeom>
            <a:ln cap="flat" w="76200">
              <a:solidFill>
                <a:srgbClr val="C99268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81" id="81"/>
            <p:cNvSpPr/>
            <p:nvPr/>
          </p:nvSpPr>
          <p:spPr>
            <a:xfrm flipV="true">
              <a:off x="1477367" y="0"/>
              <a:ext cx="0" cy="614947"/>
            </a:xfrm>
            <a:prstGeom prst="line">
              <a:avLst/>
            </a:prstGeom>
            <a:ln cap="flat" w="76200">
              <a:solidFill>
                <a:srgbClr val="C99268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82" id="82"/>
            <p:cNvGrpSpPr/>
            <p:nvPr/>
          </p:nvGrpSpPr>
          <p:grpSpPr>
            <a:xfrm rot="0">
              <a:off x="0" y="527050"/>
              <a:ext cx="1775111" cy="1283243"/>
              <a:chOff x="0" y="0"/>
              <a:chExt cx="812800" cy="587580"/>
            </a:xfrm>
          </p:grpSpPr>
          <p:sp>
            <p:nvSpPr>
              <p:cNvPr name="Freeform 83" id="83"/>
              <p:cNvSpPr/>
              <p:nvPr/>
            </p:nvSpPr>
            <p:spPr>
              <a:xfrm flipH="false" flipV="false" rot="0">
                <a:off x="0" y="0"/>
                <a:ext cx="812800" cy="587580"/>
              </a:xfrm>
              <a:custGeom>
                <a:avLst/>
                <a:gdLst/>
                <a:ahLst/>
                <a:cxnLst/>
                <a:rect r="r" b="b" t="t" l="l"/>
                <a:pathLst>
                  <a:path h="587580" w="812800">
                    <a:moveTo>
                      <a:pt x="733382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508162"/>
                    </a:lnTo>
                    <a:cubicBezTo>
                      <a:pt x="43699" y="508162"/>
                      <a:pt x="79418" y="543501"/>
                      <a:pt x="79418" y="587580"/>
                    </a:cubicBezTo>
                    <a:lnTo>
                      <a:pt x="733382" y="587580"/>
                    </a:lnTo>
                    <a:cubicBezTo>
                      <a:pt x="733382" y="543881"/>
                      <a:pt x="768721" y="508162"/>
                      <a:pt x="812800" y="508162"/>
                    </a:cubicBezTo>
                    <a:lnTo>
                      <a:pt x="812800" y="79418"/>
                    </a:lnTo>
                    <a:cubicBezTo>
                      <a:pt x="769101" y="79418"/>
                      <a:pt x="733382" y="44079"/>
                      <a:pt x="733382" y="0"/>
                    </a:cubicBezTo>
                    <a:close/>
                  </a:path>
                </a:pathLst>
              </a:custGeom>
              <a:solidFill>
                <a:srgbClr val="332E2E"/>
              </a:solidFill>
              <a:ln w="85725" cap="sq">
                <a:solidFill>
                  <a:srgbClr val="C99268"/>
                </a:solidFill>
                <a:prstDash val="solid"/>
                <a:miter/>
              </a:ln>
            </p:spPr>
          </p:sp>
          <p:sp>
            <p:nvSpPr>
              <p:cNvPr name="TextBox 84" id="84"/>
              <p:cNvSpPr txBox="true"/>
              <p:nvPr/>
            </p:nvSpPr>
            <p:spPr>
              <a:xfrm>
                <a:off x="38100" y="0"/>
                <a:ext cx="736600" cy="549480"/>
              </a:xfrm>
              <a:prstGeom prst="rect">
                <a:avLst/>
              </a:prstGeom>
            </p:spPr>
            <p:txBody>
              <a:bodyPr anchor="ctr" rtlCol="false" tIns="32629" lIns="32629" bIns="32629" rIns="32629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</p:grpSp>
      <p:sp>
        <p:nvSpPr>
          <p:cNvPr name="TextBox 85" id="85"/>
          <p:cNvSpPr txBox="true"/>
          <p:nvPr/>
        </p:nvSpPr>
        <p:spPr>
          <a:xfrm rot="0">
            <a:off x="3287841" y="8698902"/>
            <a:ext cx="492159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199">
                <a:solidFill>
                  <a:srgbClr val="FFFFFF"/>
                </a:solidFill>
                <a:latin typeface="Coco Gothic"/>
                <a:ea typeface="Coco Gothic"/>
                <a:cs typeface="Coco Gothic"/>
                <a:sym typeface="Coco Gothic"/>
              </a:rPr>
              <a:t>R$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3780000" y="9197177"/>
            <a:ext cx="451746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79"/>
              </a:lnSpc>
            </a:pPr>
            <a:r>
              <a:rPr lang="en-US" sz="1199">
                <a:solidFill>
                  <a:srgbClr val="FFFFFF"/>
                </a:solidFill>
                <a:latin typeface="Coco Gothic"/>
                <a:ea typeface="Coco Gothic"/>
                <a:cs typeface="Coco Gothic"/>
                <a:sym typeface="Coco Gothic"/>
              </a:rPr>
              <a:t>kg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3194693" y="8928061"/>
            <a:ext cx="1170614" cy="373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9"/>
              </a:lnSpc>
            </a:pPr>
            <a:r>
              <a:rPr lang="en-US" b="true" sz="2699" spc="-51">
                <a:solidFill>
                  <a:srgbClr val="FFFFFF"/>
                </a:solidFill>
                <a:latin typeface="Coco Gothic Bold"/>
                <a:ea typeface="Coco Gothic Bold"/>
                <a:cs typeface="Coco Gothic Bold"/>
                <a:sym typeface="Coco Gothic Bold"/>
              </a:rPr>
              <a:t>5,99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1361461" y="8427440"/>
            <a:ext cx="1333772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320"/>
              </a:lnSpc>
              <a:spcBef>
                <a:spcPct val="0"/>
              </a:spcBef>
            </a:pPr>
            <a:r>
              <a:rPr lang="en-US" sz="1100">
                <a:solidFill>
                  <a:srgbClr val="384C21"/>
                </a:solidFill>
                <a:latin typeface="Coco Gothic"/>
                <a:ea typeface="Coco Gothic"/>
                <a:cs typeface="Coco Gothic"/>
                <a:sym typeface="Coco Gothic"/>
              </a:rPr>
              <a:t>Cenoura</a:t>
            </a:r>
          </a:p>
        </p:txBody>
      </p:sp>
      <p:sp>
        <p:nvSpPr>
          <p:cNvPr name="Freeform 89" id="89"/>
          <p:cNvSpPr/>
          <p:nvPr/>
        </p:nvSpPr>
        <p:spPr>
          <a:xfrm flipH="true" flipV="false" rot="0">
            <a:off x="722373" y="8552952"/>
            <a:ext cx="2340473" cy="1688066"/>
          </a:xfrm>
          <a:custGeom>
            <a:avLst/>
            <a:gdLst/>
            <a:ahLst/>
            <a:cxnLst/>
            <a:rect r="r" b="b" t="t" l="l"/>
            <a:pathLst>
              <a:path h="1688066" w="2340473">
                <a:moveTo>
                  <a:pt x="2340473" y="0"/>
                </a:moveTo>
                <a:lnTo>
                  <a:pt x="0" y="0"/>
                </a:lnTo>
                <a:lnTo>
                  <a:pt x="0" y="1688066"/>
                </a:lnTo>
                <a:lnTo>
                  <a:pt x="2340473" y="1688066"/>
                </a:lnTo>
                <a:lnTo>
                  <a:pt x="2340473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0" id="90"/>
          <p:cNvSpPr txBox="true"/>
          <p:nvPr/>
        </p:nvSpPr>
        <p:spPr>
          <a:xfrm rot="0">
            <a:off x="4861158" y="8427440"/>
            <a:ext cx="1333772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320"/>
              </a:lnSpc>
              <a:spcBef>
                <a:spcPct val="0"/>
              </a:spcBef>
            </a:pPr>
            <a:r>
              <a:rPr lang="en-US" sz="1100">
                <a:solidFill>
                  <a:srgbClr val="384C21"/>
                </a:solidFill>
                <a:latin typeface="Coco Gothic"/>
                <a:ea typeface="Coco Gothic"/>
                <a:cs typeface="Coco Gothic"/>
                <a:sym typeface="Coco Gothic"/>
              </a:rPr>
              <a:t>Brócolis</a:t>
            </a:r>
          </a:p>
        </p:txBody>
      </p:sp>
      <p:sp>
        <p:nvSpPr>
          <p:cNvPr name="Freeform 91" id="91"/>
          <p:cNvSpPr/>
          <p:nvPr/>
        </p:nvSpPr>
        <p:spPr>
          <a:xfrm flipH="false" flipV="false" rot="0">
            <a:off x="4849138" y="8908452"/>
            <a:ext cx="1432648" cy="1087021"/>
          </a:xfrm>
          <a:custGeom>
            <a:avLst/>
            <a:gdLst/>
            <a:ahLst/>
            <a:cxnLst/>
            <a:rect r="r" b="b" t="t" l="l"/>
            <a:pathLst>
              <a:path h="1087021" w="1432648">
                <a:moveTo>
                  <a:pt x="0" y="0"/>
                </a:moveTo>
                <a:lnTo>
                  <a:pt x="1432647" y="0"/>
                </a:lnTo>
                <a:lnTo>
                  <a:pt x="1432647" y="1087022"/>
                </a:lnTo>
                <a:lnTo>
                  <a:pt x="0" y="10870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2" id="92"/>
          <p:cNvSpPr/>
          <p:nvPr/>
        </p:nvSpPr>
        <p:spPr>
          <a:xfrm flipH="false" flipV="false" rot="0">
            <a:off x="3589705" y="507170"/>
            <a:ext cx="380590" cy="416152"/>
          </a:xfrm>
          <a:custGeom>
            <a:avLst/>
            <a:gdLst/>
            <a:ahLst/>
            <a:cxnLst/>
            <a:rect r="r" b="b" t="t" l="l"/>
            <a:pathLst>
              <a:path h="416152" w="380590">
                <a:moveTo>
                  <a:pt x="0" y="0"/>
                </a:moveTo>
                <a:lnTo>
                  <a:pt x="380590" y="0"/>
                </a:lnTo>
                <a:lnTo>
                  <a:pt x="380590" y="416153"/>
                </a:lnTo>
                <a:lnTo>
                  <a:pt x="0" y="4161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3" id="93"/>
          <p:cNvSpPr txBox="true"/>
          <p:nvPr/>
        </p:nvSpPr>
        <p:spPr>
          <a:xfrm rot="0">
            <a:off x="963246" y="1064970"/>
            <a:ext cx="5633509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b="true" sz="1000" spc="79">
                <a:solidFill>
                  <a:srgbClr val="FFFFFF"/>
                </a:solidFill>
                <a:latin typeface="Coco Gothic Bold"/>
                <a:ea typeface="Coco Gothic Bold"/>
                <a:cs typeface="Coco Gothic Bold"/>
                <a:sym typeface="Coco Gothic Bold"/>
              </a:rPr>
              <a:t>ENTREGAMOS NA SUA CASA: WWW.GRANDESITE.COM.BR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4231746" y="589947"/>
            <a:ext cx="2667545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199" spc="41" b="true">
                <a:solidFill>
                  <a:srgbClr val="ECE6DE"/>
                </a:solidFill>
                <a:latin typeface="Lovelo Line Bold"/>
                <a:ea typeface="Lovelo Line Bold"/>
                <a:cs typeface="Lovelo Line Bold"/>
                <a:sym typeface="Lovelo Line Bold"/>
              </a:rPr>
              <a:t>borcelle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756000" y="589947"/>
            <a:ext cx="2667545" cy="34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39"/>
              </a:lnSpc>
            </a:pPr>
            <a:r>
              <a:rPr lang="en-US" b="true" sz="2199" spc="41">
                <a:solidFill>
                  <a:srgbClr val="ECE6DE"/>
                </a:solidFill>
                <a:latin typeface="Lovelo Line Bold"/>
                <a:ea typeface="Lovelo Line Bold"/>
                <a:cs typeface="Lovelo Line Bold"/>
                <a:sym typeface="Lovelo Line Bold"/>
              </a:rPr>
              <a:t>mercearia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1154410" y="10388143"/>
            <a:ext cx="5633509" cy="171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b="true" sz="1000" spc="79">
                <a:solidFill>
                  <a:srgbClr val="FFFFFF"/>
                </a:solidFill>
                <a:latin typeface="Coco Gothic Bold"/>
                <a:ea typeface="Coco Gothic Bold"/>
                <a:cs typeface="Coco Gothic Bold"/>
                <a:sym typeface="Coco Gothic Bold"/>
              </a:rPr>
              <a:t>RUA ALEGRE, 123 - CIDADE BRASILEIRA, ESTADO, PAÍS</a:t>
            </a:r>
          </a:p>
        </p:txBody>
      </p:sp>
      <p:sp>
        <p:nvSpPr>
          <p:cNvPr name="AutoShape 97" id="97"/>
          <p:cNvSpPr/>
          <p:nvPr/>
        </p:nvSpPr>
        <p:spPr>
          <a:xfrm>
            <a:off x="358172" y="1348859"/>
            <a:ext cx="0" cy="8949310"/>
          </a:xfrm>
          <a:prstGeom prst="line">
            <a:avLst/>
          </a:prstGeom>
          <a:ln cap="flat" w="19050">
            <a:solidFill>
              <a:srgbClr val="C05628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98" id="98"/>
          <p:cNvSpPr/>
          <p:nvPr/>
        </p:nvSpPr>
        <p:spPr>
          <a:xfrm>
            <a:off x="7220878" y="1348859"/>
            <a:ext cx="0" cy="8949310"/>
          </a:xfrm>
          <a:prstGeom prst="line">
            <a:avLst/>
          </a:prstGeom>
          <a:ln cap="flat" w="19050">
            <a:solidFill>
              <a:srgbClr val="C05628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Freeform 99" id="99"/>
          <p:cNvSpPr/>
          <p:nvPr/>
        </p:nvSpPr>
        <p:spPr>
          <a:xfrm flipH="false" flipV="false" rot="-5400000">
            <a:off x="7155830" y="5205164"/>
            <a:ext cx="688473" cy="1392132"/>
          </a:xfrm>
          <a:custGeom>
            <a:avLst/>
            <a:gdLst/>
            <a:ahLst/>
            <a:cxnLst/>
            <a:rect r="r" b="b" t="t" l="l"/>
            <a:pathLst>
              <a:path h="1392132" w="688473">
                <a:moveTo>
                  <a:pt x="0" y="0"/>
                </a:moveTo>
                <a:lnTo>
                  <a:pt x="688472" y="0"/>
                </a:lnTo>
                <a:lnTo>
                  <a:pt x="688472" y="1392132"/>
                </a:lnTo>
                <a:lnTo>
                  <a:pt x="0" y="13921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0" id="100"/>
          <p:cNvSpPr/>
          <p:nvPr/>
        </p:nvSpPr>
        <p:spPr>
          <a:xfrm flipH="false" flipV="true" rot="-5400000">
            <a:off x="-284302" y="5205164"/>
            <a:ext cx="688473" cy="1392132"/>
          </a:xfrm>
          <a:custGeom>
            <a:avLst/>
            <a:gdLst/>
            <a:ahLst/>
            <a:cxnLst/>
            <a:rect r="r" b="b" t="t" l="l"/>
            <a:pathLst>
              <a:path h="1392132" w="688473">
                <a:moveTo>
                  <a:pt x="0" y="1392132"/>
                </a:moveTo>
                <a:lnTo>
                  <a:pt x="688472" y="1392132"/>
                </a:lnTo>
                <a:lnTo>
                  <a:pt x="688472" y="0"/>
                </a:lnTo>
                <a:lnTo>
                  <a:pt x="0" y="0"/>
                </a:lnTo>
                <a:lnTo>
                  <a:pt x="0" y="1392132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DAG0pRIGeMs</dc:identifier>
  <dcterms:modified xsi:type="dcterms:W3CDTF">2011-08-01T06:04:30Z</dcterms:modified>
  <cp:revision>1</cp:revision>
  <dc:title>Documento A4 frente e verso encarte de supermercado vintage verde e laranja</dc:title>
</cp:coreProperties>
</file>