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Garet Bold" charset="1" panose="00000000000000000000"/>
      <p:regular r:id="rId7"/>
    </p:embeddedFont>
    <p:embeddedFont>
      <p:font typeface="Garet" charset="1" panose="000000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3779351" y="-1484905"/>
            <a:ext cx="15118702" cy="13661809"/>
          </a:xfrm>
          <a:custGeom>
            <a:avLst/>
            <a:gdLst/>
            <a:ahLst/>
            <a:cxnLst/>
            <a:rect r="r" b="b" t="t" l="l"/>
            <a:pathLst>
              <a:path h="13661809" w="15118702">
                <a:moveTo>
                  <a:pt x="0" y="0"/>
                </a:moveTo>
                <a:lnTo>
                  <a:pt x="15118702" y="0"/>
                </a:lnTo>
                <a:lnTo>
                  <a:pt x="15118702" y="13661810"/>
                </a:lnTo>
                <a:lnTo>
                  <a:pt x="0" y="13661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227788" y="-319243"/>
            <a:ext cx="8328265" cy="12887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63"/>
              </a:lnSpc>
            </a:pPr>
            <a:r>
              <a:rPr lang="en-US" b="true" sz="6992" spc="-167">
                <a:solidFill>
                  <a:srgbClr val="FF8010">
                    <a:alpha val="13725"/>
                  </a:srgbClr>
                </a:solidFill>
                <a:latin typeface="Garet Bold"/>
                <a:ea typeface="Garet Bold"/>
                <a:cs typeface="Garet Bold"/>
                <a:sym typeface="Garet Bold"/>
              </a:rPr>
              <a:t>%%%%%%%%%%%%%%%%%%%%%%%%%%%%%%%%%%%%%%%%%%%%%%%%%%%%%%%%%%%%%%%%%%%%%%%%%%%%%%%%%%%%%%%%%%%%%%%%%%%%%%%%%%%%%%%%%%%%%%%%%%%%%%%%%%%%%%%%%%%%%%%%%%%%%%%%%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6416063" y="-284988"/>
            <a:ext cx="1967799" cy="1648032"/>
          </a:xfrm>
          <a:custGeom>
            <a:avLst/>
            <a:gdLst/>
            <a:ahLst/>
            <a:cxnLst/>
            <a:rect r="r" b="b" t="t" l="l"/>
            <a:pathLst>
              <a:path h="1648032" w="1967799">
                <a:moveTo>
                  <a:pt x="0" y="0"/>
                </a:moveTo>
                <a:lnTo>
                  <a:pt x="1967799" y="0"/>
                </a:lnTo>
                <a:lnTo>
                  <a:pt x="1967799" y="1648032"/>
                </a:lnTo>
                <a:lnTo>
                  <a:pt x="0" y="16480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-10800000">
            <a:off x="-1109935" y="1054165"/>
            <a:ext cx="9660172" cy="8729282"/>
          </a:xfrm>
          <a:custGeom>
            <a:avLst/>
            <a:gdLst/>
            <a:ahLst/>
            <a:cxnLst/>
            <a:rect r="r" b="b" t="t" l="l"/>
            <a:pathLst>
              <a:path h="8729282" w="9660172">
                <a:moveTo>
                  <a:pt x="9660171" y="8729283"/>
                </a:moveTo>
                <a:lnTo>
                  <a:pt x="0" y="8729283"/>
                </a:lnTo>
                <a:lnTo>
                  <a:pt x="0" y="0"/>
                </a:lnTo>
                <a:lnTo>
                  <a:pt x="9660171" y="0"/>
                </a:lnTo>
                <a:lnTo>
                  <a:pt x="9660171" y="872928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418129" y="3522991"/>
            <a:ext cx="10396258" cy="9394437"/>
          </a:xfrm>
          <a:custGeom>
            <a:avLst/>
            <a:gdLst/>
            <a:ahLst/>
            <a:cxnLst/>
            <a:rect r="r" b="b" t="t" l="l"/>
            <a:pathLst>
              <a:path h="9394437" w="10396258">
                <a:moveTo>
                  <a:pt x="0" y="0"/>
                </a:moveTo>
                <a:lnTo>
                  <a:pt x="10396258" y="0"/>
                </a:lnTo>
                <a:lnTo>
                  <a:pt x="10396258" y="9394437"/>
                </a:lnTo>
                <a:lnTo>
                  <a:pt x="0" y="93944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-10800000">
            <a:off x="-1161926" y="3754506"/>
            <a:ext cx="9883852" cy="8931408"/>
          </a:xfrm>
          <a:custGeom>
            <a:avLst/>
            <a:gdLst/>
            <a:ahLst/>
            <a:cxnLst/>
            <a:rect r="r" b="b" t="t" l="l"/>
            <a:pathLst>
              <a:path h="8931408" w="9883852">
                <a:moveTo>
                  <a:pt x="0" y="0"/>
                </a:moveTo>
                <a:lnTo>
                  <a:pt x="9883852" y="0"/>
                </a:lnTo>
                <a:lnTo>
                  <a:pt x="9883852" y="8931407"/>
                </a:lnTo>
                <a:lnTo>
                  <a:pt x="0" y="89314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true" flipV="true" rot="-10800000">
            <a:off x="-540477" y="4989828"/>
            <a:ext cx="8640955" cy="7808281"/>
          </a:xfrm>
          <a:custGeom>
            <a:avLst/>
            <a:gdLst/>
            <a:ahLst/>
            <a:cxnLst/>
            <a:rect r="r" b="b" t="t" l="l"/>
            <a:pathLst>
              <a:path h="7808281" w="8640955">
                <a:moveTo>
                  <a:pt x="8640954" y="7808281"/>
                </a:moveTo>
                <a:lnTo>
                  <a:pt x="0" y="7808281"/>
                </a:lnTo>
                <a:lnTo>
                  <a:pt x="0" y="0"/>
                </a:lnTo>
                <a:lnTo>
                  <a:pt x="8640954" y="0"/>
                </a:lnTo>
                <a:lnTo>
                  <a:pt x="8640954" y="780828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9" id="9"/>
          <p:cNvGrpSpPr/>
          <p:nvPr/>
        </p:nvGrpSpPr>
        <p:grpSpPr>
          <a:xfrm rot="0">
            <a:off x="3980299" y="7535992"/>
            <a:ext cx="1121160" cy="522702"/>
            <a:chOff x="0" y="0"/>
            <a:chExt cx="400543" cy="18673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00543" cy="186739"/>
            </a:xfrm>
            <a:custGeom>
              <a:avLst/>
              <a:gdLst/>
              <a:ahLst/>
              <a:cxnLst/>
              <a:rect r="r" b="b" t="t" l="l"/>
              <a:pathLst>
                <a:path h="186739" w="400543">
                  <a:moveTo>
                    <a:pt x="93370" y="0"/>
                  </a:moveTo>
                  <a:lnTo>
                    <a:pt x="307173" y="0"/>
                  </a:lnTo>
                  <a:cubicBezTo>
                    <a:pt x="331937" y="0"/>
                    <a:pt x="355686" y="9837"/>
                    <a:pt x="373196" y="27347"/>
                  </a:cubicBezTo>
                  <a:cubicBezTo>
                    <a:pt x="390706" y="44858"/>
                    <a:pt x="400543" y="68607"/>
                    <a:pt x="400543" y="93370"/>
                  </a:cubicBezTo>
                  <a:lnTo>
                    <a:pt x="400543" y="93370"/>
                  </a:lnTo>
                  <a:cubicBezTo>
                    <a:pt x="400543" y="118133"/>
                    <a:pt x="390706" y="141882"/>
                    <a:pt x="373196" y="159392"/>
                  </a:cubicBezTo>
                  <a:cubicBezTo>
                    <a:pt x="355686" y="176902"/>
                    <a:pt x="331937" y="186739"/>
                    <a:pt x="307173" y="186739"/>
                  </a:cubicBezTo>
                  <a:lnTo>
                    <a:pt x="93370" y="186739"/>
                  </a:lnTo>
                  <a:cubicBezTo>
                    <a:pt x="68607" y="186739"/>
                    <a:pt x="44858" y="176902"/>
                    <a:pt x="27347" y="159392"/>
                  </a:cubicBezTo>
                  <a:cubicBezTo>
                    <a:pt x="9837" y="141882"/>
                    <a:pt x="0" y="118133"/>
                    <a:pt x="0" y="93370"/>
                  </a:cubicBezTo>
                  <a:lnTo>
                    <a:pt x="0" y="93370"/>
                  </a:lnTo>
                  <a:cubicBezTo>
                    <a:pt x="0" y="68607"/>
                    <a:pt x="9837" y="44858"/>
                    <a:pt x="27347" y="27347"/>
                  </a:cubicBezTo>
                  <a:cubicBezTo>
                    <a:pt x="44858" y="9837"/>
                    <a:pt x="68607" y="0"/>
                    <a:pt x="9337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0B00">
                    <a:alpha val="100000"/>
                  </a:srgbClr>
                </a:gs>
                <a:gs pos="100000">
                  <a:srgbClr val="BD080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400543" cy="2248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4045161" y="5911238"/>
            <a:ext cx="902742" cy="522702"/>
            <a:chOff x="0" y="0"/>
            <a:chExt cx="322512" cy="18673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22512" cy="186739"/>
            </a:xfrm>
            <a:custGeom>
              <a:avLst/>
              <a:gdLst/>
              <a:ahLst/>
              <a:cxnLst/>
              <a:rect r="r" b="b" t="t" l="l"/>
              <a:pathLst>
                <a:path h="186739" w="322512">
                  <a:moveTo>
                    <a:pt x="93370" y="0"/>
                  </a:moveTo>
                  <a:lnTo>
                    <a:pt x="229142" y="0"/>
                  </a:lnTo>
                  <a:cubicBezTo>
                    <a:pt x="253905" y="0"/>
                    <a:pt x="277654" y="9837"/>
                    <a:pt x="295164" y="27347"/>
                  </a:cubicBezTo>
                  <a:cubicBezTo>
                    <a:pt x="312675" y="44858"/>
                    <a:pt x="322512" y="68607"/>
                    <a:pt x="322512" y="93370"/>
                  </a:cubicBezTo>
                  <a:lnTo>
                    <a:pt x="322512" y="93370"/>
                  </a:lnTo>
                  <a:cubicBezTo>
                    <a:pt x="322512" y="118133"/>
                    <a:pt x="312675" y="141882"/>
                    <a:pt x="295164" y="159392"/>
                  </a:cubicBezTo>
                  <a:cubicBezTo>
                    <a:pt x="277654" y="176902"/>
                    <a:pt x="253905" y="186739"/>
                    <a:pt x="229142" y="186739"/>
                  </a:cubicBezTo>
                  <a:lnTo>
                    <a:pt x="93370" y="186739"/>
                  </a:lnTo>
                  <a:cubicBezTo>
                    <a:pt x="68607" y="186739"/>
                    <a:pt x="44858" y="176902"/>
                    <a:pt x="27347" y="159392"/>
                  </a:cubicBezTo>
                  <a:cubicBezTo>
                    <a:pt x="9837" y="141882"/>
                    <a:pt x="0" y="118133"/>
                    <a:pt x="0" y="93370"/>
                  </a:cubicBezTo>
                  <a:lnTo>
                    <a:pt x="0" y="93370"/>
                  </a:lnTo>
                  <a:cubicBezTo>
                    <a:pt x="0" y="68607"/>
                    <a:pt x="9837" y="44858"/>
                    <a:pt x="27347" y="27347"/>
                  </a:cubicBezTo>
                  <a:cubicBezTo>
                    <a:pt x="44858" y="9837"/>
                    <a:pt x="68607" y="0"/>
                    <a:pt x="9337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0B00">
                    <a:alpha val="100000"/>
                  </a:srgbClr>
                </a:gs>
                <a:gs pos="100000">
                  <a:srgbClr val="BD080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322512" cy="2248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896387" y="5898460"/>
            <a:ext cx="902742" cy="522702"/>
            <a:chOff x="0" y="0"/>
            <a:chExt cx="322512" cy="18673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22512" cy="186739"/>
            </a:xfrm>
            <a:custGeom>
              <a:avLst/>
              <a:gdLst/>
              <a:ahLst/>
              <a:cxnLst/>
              <a:rect r="r" b="b" t="t" l="l"/>
              <a:pathLst>
                <a:path h="186739" w="322512">
                  <a:moveTo>
                    <a:pt x="93370" y="0"/>
                  </a:moveTo>
                  <a:lnTo>
                    <a:pt x="229142" y="0"/>
                  </a:lnTo>
                  <a:cubicBezTo>
                    <a:pt x="253905" y="0"/>
                    <a:pt x="277654" y="9837"/>
                    <a:pt x="295164" y="27347"/>
                  </a:cubicBezTo>
                  <a:cubicBezTo>
                    <a:pt x="312675" y="44858"/>
                    <a:pt x="322512" y="68607"/>
                    <a:pt x="322512" y="93370"/>
                  </a:cubicBezTo>
                  <a:lnTo>
                    <a:pt x="322512" y="93370"/>
                  </a:lnTo>
                  <a:cubicBezTo>
                    <a:pt x="322512" y="118133"/>
                    <a:pt x="312675" y="141882"/>
                    <a:pt x="295164" y="159392"/>
                  </a:cubicBezTo>
                  <a:cubicBezTo>
                    <a:pt x="277654" y="176902"/>
                    <a:pt x="253905" y="186739"/>
                    <a:pt x="229142" y="186739"/>
                  </a:cubicBezTo>
                  <a:lnTo>
                    <a:pt x="93370" y="186739"/>
                  </a:lnTo>
                  <a:cubicBezTo>
                    <a:pt x="68607" y="186739"/>
                    <a:pt x="44858" y="176902"/>
                    <a:pt x="27347" y="159392"/>
                  </a:cubicBezTo>
                  <a:cubicBezTo>
                    <a:pt x="9837" y="141882"/>
                    <a:pt x="0" y="118133"/>
                    <a:pt x="0" y="93370"/>
                  </a:cubicBezTo>
                  <a:lnTo>
                    <a:pt x="0" y="93370"/>
                  </a:lnTo>
                  <a:cubicBezTo>
                    <a:pt x="0" y="68607"/>
                    <a:pt x="9837" y="44858"/>
                    <a:pt x="27347" y="27347"/>
                  </a:cubicBezTo>
                  <a:cubicBezTo>
                    <a:pt x="44858" y="9837"/>
                    <a:pt x="68607" y="0"/>
                    <a:pt x="9337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0B00">
                    <a:alpha val="100000"/>
                  </a:srgbClr>
                </a:gs>
                <a:gs pos="100000">
                  <a:srgbClr val="BD080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322512" cy="2248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380823" y="2572152"/>
            <a:ext cx="3264863" cy="847392"/>
            <a:chOff x="0" y="0"/>
            <a:chExt cx="4353150" cy="1129856"/>
          </a:xfrm>
        </p:grpSpPr>
        <p:sp>
          <p:nvSpPr>
            <p:cNvPr name="Freeform 19" id="19"/>
            <p:cNvSpPr/>
            <p:nvPr/>
          </p:nvSpPr>
          <p:spPr>
            <a:xfrm flipH="false" flipV="false" rot="-148606">
              <a:off x="18386" y="92824"/>
              <a:ext cx="4316379" cy="944208"/>
            </a:xfrm>
            <a:custGeom>
              <a:avLst/>
              <a:gdLst/>
              <a:ahLst/>
              <a:cxnLst/>
              <a:rect r="r" b="b" t="t" l="l"/>
              <a:pathLst>
                <a:path h="944208" w="4316379">
                  <a:moveTo>
                    <a:pt x="0" y="0"/>
                  </a:moveTo>
                  <a:lnTo>
                    <a:pt x="4316379" y="0"/>
                  </a:lnTo>
                  <a:lnTo>
                    <a:pt x="4316379" y="944208"/>
                  </a:lnTo>
                  <a:lnTo>
                    <a:pt x="0" y="944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43999"/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88279">
              <a:off x="970024" y="432055"/>
              <a:ext cx="2560414" cy="560090"/>
            </a:xfrm>
            <a:custGeom>
              <a:avLst/>
              <a:gdLst/>
              <a:ahLst/>
              <a:cxnLst/>
              <a:rect r="r" b="b" t="t" l="l"/>
              <a:pathLst>
                <a:path h="560090" w="2560414">
                  <a:moveTo>
                    <a:pt x="0" y="0"/>
                  </a:moveTo>
                  <a:lnTo>
                    <a:pt x="2560414" y="0"/>
                  </a:lnTo>
                  <a:lnTo>
                    <a:pt x="2560414" y="560091"/>
                  </a:lnTo>
                  <a:lnTo>
                    <a:pt x="0" y="560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43999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423808" y="459435"/>
            <a:ext cx="3121413" cy="2594675"/>
          </a:xfrm>
          <a:custGeom>
            <a:avLst/>
            <a:gdLst/>
            <a:ahLst/>
            <a:cxnLst/>
            <a:rect r="r" b="b" t="t" l="l"/>
            <a:pathLst>
              <a:path h="2594675" w="3121413">
                <a:moveTo>
                  <a:pt x="0" y="0"/>
                </a:moveTo>
                <a:lnTo>
                  <a:pt x="3121413" y="0"/>
                </a:lnTo>
                <a:lnTo>
                  <a:pt x="3121413" y="2594674"/>
                </a:lnTo>
                <a:lnTo>
                  <a:pt x="0" y="25946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2" id="22"/>
          <p:cNvGrpSpPr/>
          <p:nvPr/>
        </p:nvGrpSpPr>
        <p:grpSpPr>
          <a:xfrm rot="0">
            <a:off x="1281906" y="9731487"/>
            <a:ext cx="5180281" cy="522702"/>
            <a:chOff x="0" y="0"/>
            <a:chExt cx="1850696" cy="18673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850696" cy="186739"/>
            </a:xfrm>
            <a:custGeom>
              <a:avLst/>
              <a:gdLst/>
              <a:ahLst/>
              <a:cxnLst/>
              <a:rect r="r" b="b" t="t" l="l"/>
              <a:pathLst>
                <a:path h="186739" w="1850696">
                  <a:moveTo>
                    <a:pt x="32879" y="0"/>
                  </a:moveTo>
                  <a:lnTo>
                    <a:pt x="1817817" y="0"/>
                  </a:lnTo>
                  <a:cubicBezTo>
                    <a:pt x="1835976" y="0"/>
                    <a:pt x="1850696" y="14720"/>
                    <a:pt x="1850696" y="32879"/>
                  </a:cubicBezTo>
                  <a:lnTo>
                    <a:pt x="1850696" y="153861"/>
                  </a:lnTo>
                  <a:cubicBezTo>
                    <a:pt x="1850696" y="162581"/>
                    <a:pt x="1847232" y="170943"/>
                    <a:pt x="1841066" y="177109"/>
                  </a:cubicBezTo>
                  <a:cubicBezTo>
                    <a:pt x="1834900" y="183275"/>
                    <a:pt x="1826537" y="186739"/>
                    <a:pt x="1817817" y="186739"/>
                  </a:cubicBezTo>
                  <a:lnTo>
                    <a:pt x="32879" y="186739"/>
                  </a:lnTo>
                  <a:cubicBezTo>
                    <a:pt x="14720" y="186739"/>
                    <a:pt x="0" y="172019"/>
                    <a:pt x="0" y="153861"/>
                  </a:cubicBezTo>
                  <a:lnTo>
                    <a:pt x="0" y="32879"/>
                  </a:lnTo>
                  <a:cubicBezTo>
                    <a:pt x="0" y="24159"/>
                    <a:pt x="3464" y="15796"/>
                    <a:pt x="9630" y="9630"/>
                  </a:cubicBezTo>
                  <a:cubicBezTo>
                    <a:pt x="15796" y="3464"/>
                    <a:pt x="24159" y="0"/>
                    <a:pt x="3287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0B00">
                    <a:alpha val="100000"/>
                  </a:srgbClr>
                </a:gs>
                <a:gs pos="100000">
                  <a:srgbClr val="BD080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850696" cy="2248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-2064962">
            <a:off x="-634080" y="9201868"/>
            <a:ext cx="1866938" cy="2510169"/>
          </a:xfrm>
          <a:custGeom>
            <a:avLst/>
            <a:gdLst/>
            <a:ahLst/>
            <a:cxnLst/>
            <a:rect r="r" b="b" t="t" l="l"/>
            <a:pathLst>
              <a:path h="2510169" w="1866938">
                <a:moveTo>
                  <a:pt x="0" y="0"/>
                </a:moveTo>
                <a:lnTo>
                  <a:pt x="1866939" y="0"/>
                </a:lnTo>
                <a:lnTo>
                  <a:pt x="1866939" y="2510169"/>
                </a:lnTo>
                <a:lnTo>
                  <a:pt x="0" y="25101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79371">
            <a:off x="436025" y="3845377"/>
            <a:ext cx="857836" cy="718438"/>
          </a:xfrm>
          <a:custGeom>
            <a:avLst/>
            <a:gdLst/>
            <a:ahLst/>
            <a:cxnLst/>
            <a:rect r="r" b="b" t="t" l="l"/>
            <a:pathLst>
              <a:path h="718438" w="857836">
                <a:moveTo>
                  <a:pt x="0" y="0"/>
                </a:moveTo>
                <a:lnTo>
                  <a:pt x="857836" y="0"/>
                </a:lnTo>
                <a:lnTo>
                  <a:pt x="857836" y="718438"/>
                </a:lnTo>
                <a:lnTo>
                  <a:pt x="0" y="7184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1281412" y="9731487"/>
            <a:ext cx="1406093" cy="522702"/>
            <a:chOff x="0" y="0"/>
            <a:chExt cx="502338" cy="186739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502338" cy="186739"/>
            </a:xfrm>
            <a:custGeom>
              <a:avLst/>
              <a:gdLst/>
              <a:ahLst/>
              <a:cxnLst/>
              <a:rect r="r" b="b" t="t" l="l"/>
              <a:pathLst>
                <a:path h="186739" w="502338">
                  <a:moveTo>
                    <a:pt x="93370" y="0"/>
                  </a:moveTo>
                  <a:lnTo>
                    <a:pt x="408968" y="0"/>
                  </a:lnTo>
                  <a:cubicBezTo>
                    <a:pt x="433731" y="0"/>
                    <a:pt x="457480" y="9837"/>
                    <a:pt x="474990" y="27347"/>
                  </a:cubicBezTo>
                  <a:cubicBezTo>
                    <a:pt x="492501" y="44858"/>
                    <a:pt x="502338" y="68607"/>
                    <a:pt x="502338" y="93370"/>
                  </a:cubicBezTo>
                  <a:lnTo>
                    <a:pt x="502338" y="93370"/>
                  </a:lnTo>
                  <a:cubicBezTo>
                    <a:pt x="502338" y="118133"/>
                    <a:pt x="492501" y="141882"/>
                    <a:pt x="474990" y="159392"/>
                  </a:cubicBezTo>
                  <a:cubicBezTo>
                    <a:pt x="457480" y="176902"/>
                    <a:pt x="433731" y="186739"/>
                    <a:pt x="408968" y="186739"/>
                  </a:cubicBezTo>
                  <a:lnTo>
                    <a:pt x="93370" y="186739"/>
                  </a:lnTo>
                  <a:cubicBezTo>
                    <a:pt x="68607" y="186739"/>
                    <a:pt x="44858" y="176902"/>
                    <a:pt x="27347" y="159392"/>
                  </a:cubicBezTo>
                  <a:cubicBezTo>
                    <a:pt x="9837" y="141882"/>
                    <a:pt x="0" y="118133"/>
                    <a:pt x="0" y="93370"/>
                  </a:cubicBezTo>
                  <a:lnTo>
                    <a:pt x="0" y="93370"/>
                  </a:lnTo>
                  <a:cubicBezTo>
                    <a:pt x="0" y="68607"/>
                    <a:pt x="9837" y="44858"/>
                    <a:pt x="27347" y="27347"/>
                  </a:cubicBezTo>
                  <a:cubicBezTo>
                    <a:pt x="44858" y="9837"/>
                    <a:pt x="68607" y="0"/>
                    <a:pt x="9337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0B00">
                    <a:alpha val="100000"/>
                  </a:srgbClr>
                </a:gs>
                <a:gs pos="100000">
                  <a:srgbClr val="BD080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502338" cy="2248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-1575027">
            <a:off x="6608144" y="9631136"/>
            <a:ext cx="538033" cy="723405"/>
          </a:xfrm>
          <a:custGeom>
            <a:avLst/>
            <a:gdLst/>
            <a:ahLst/>
            <a:cxnLst/>
            <a:rect r="r" b="b" t="t" l="l"/>
            <a:pathLst>
              <a:path h="723405" w="538033">
                <a:moveTo>
                  <a:pt x="0" y="0"/>
                </a:moveTo>
                <a:lnTo>
                  <a:pt x="538033" y="0"/>
                </a:lnTo>
                <a:lnTo>
                  <a:pt x="538033" y="723405"/>
                </a:lnTo>
                <a:lnTo>
                  <a:pt x="0" y="7234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2261909" y="3971885"/>
            <a:ext cx="1284999" cy="856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94"/>
              </a:lnSpc>
            </a:pPr>
            <a:r>
              <a:rPr lang="en-US" b="true" sz="6806" spc="-639">
                <a:solidFill>
                  <a:srgbClr val="EB0B00"/>
                </a:solidFill>
                <a:latin typeface="Garet Bold"/>
                <a:ea typeface="Garet Bold"/>
                <a:cs typeface="Garet Bold"/>
                <a:sym typeface="Garet Bold"/>
              </a:rPr>
              <a:t>50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3015345" y="4111254"/>
            <a:ext cx="373018" cy="373018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E500">
                    <a:alpha val="100000"/>
                  </a:srgbClr>
                </a:gs>
                <a:gs pos="100000">
                  <a:srgbClr val="FFC803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34" id="34"/>
            <p:cNvSpPr txBox="true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04"/>
                </a:lnSpc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756000" y="5362613"/>
            <a:ext cx="629832" cy="1177256"/>
          </a:xfrm>
          <a:custGeom>
            <a:avLst/>
            <a:gdLst/>
            <a:ahLst/>
            <a:cxnLst/>
            <a:rect r="r" b="b" t="t" l="l"/>
            <a:pathLst>
              <a:path h="1177256" w="629832">
                <a:moveTo>
                  <a:pt x="0" y="0"/>
                </a:moveTo>
                <a:lnTo>
                  <a:pt x="629832" y="0"/>
                </a:lnTo>
                <a:lnTo>
                  <a:pt x="629832" y="1177256"/>
                </a:lnTo>
                <a:lnTo>
                  <a:pt x="0" y="117725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133156" y="5465972"/>
            <a:ext cx="629832" cy="1177256"/>
          </a:xfrm>
          <a:custGeom>
            <a:avLst/>
            <a:gdLst/>
            <a:ahLst/>
            <a:cxnLst/>
            <a:rect r="r" b="b" t="t" l="l"/>
            <a:pathLst>
              <a:path h="1177256" w="629832">
                <a:moveTo>
                  <a:pt x="0" y="0"/>
                </a:moveTo>
                <a:lnTo>
                  <a:pt x="629832" y="0"/>
                </a:lnTo>
                <a:lnTo>
                  <a:pt x="629832" y="1177257"/>
                </a:lnTo>
                <a:lnTo>
                  <a:pt x="0" y="117725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3269338" y="5126751"/>
            <a:ext cx="377204" cy="1648979"/>
          </a:xfrm>
          <a:custGeom>
            <a:avLst/>
            <a:gdLst/>
            <a:ahLst/>
            <a:cxnLst/>
            <a:rect r="r" b="b" t="t" l="l"/>
            <a:pathLst>
              <a:path h="1648979" w="377204">
                <a:moveTo>
                  <a:pt x="0" y="0"/>
                </a:moveTo>
                <a:lnTo>
                  <a:pt x="377204" y="0"/>
                </a:lnTo>
                <a:lnTo>
                  <a:pt x="377204" y="1648979"/>
                </a:lnTo>
                <a:lnTo>
                  <a:pt x="0" y="164897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3517789" y="5126751"/>
            <a:ext cx="377204" cy="1648979"/>
          </a:xfrm>
          <a:custGeom>
            <a:avLst/>
            <a:gdLst/>
            <a:ahLst/>
            <a:cxnLst/>
            <a:rect r="r" b="b" t="t" l="l"/>
            <a:pathLst>
              <a:path h="1648979" w="377204">
                <a:moveTo>
                  <a:pt x="0" y="0"/>
                </a:moveTo>
                <a:lnTo>
                  <a:pt x="377204" y="0"/>
                </a:lnTo>
                <a:lnTo>
                  <a:pt x="377204" y="1648979"/>
                </a:lnTo>
                <a:lnTo>
                  <a:pt x="0" y="164897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1373591" y="7449085"/>
            <a:ext cx="1090706" cy="522702"/>
            <a:chOff x="0" y="0"/>
            <a:chExt cx="389663" cy="186739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89663" cy="186739"/>
            </a:xfrm>
            <a:custGeom>
              <a:avLst/>
              <a:gdLst/>
              <a:ahLst/>
              <a:cxnLst/>
              <a:rect r="r" b="b" t="t" l="l"/>
              <a:pathLst>
                <a:path h="186739" w="389663">
                  <a:moveTo>
                    <a:pt x="93370" y="0"/>
                  </a:moveTo>
                  <a:lnTo>
                    <a:pt x="296294" y="0"/>
                  </a:lnTo>
                  <a:cubicBezTo>
                    <a:pt x="321057" y="0"/>
                    <a:pt x="344806" y="9837"/>
                    <a:pt x="362316" y="27347"/>
                  </a:cubicBezTo>
                  <a:cubicBezTo>
                    <a:pt x="379826" y="44858"/>
                    <a:pt x="389663" y="68607"/>
                    <a:pt x="389663" y="93370"/>
                  </a:cubicBezTo>
                  <a:lnTo>
                    <a:pt x="389663" y="93370"/>
                  </a:lnTo>
                  <a:cubicBezTo>
                    <a:pt x="389663" y="118133"/>
                    <a:pt x="379826" y="141882"/>
                    <a:pt x="362316" y="159392"/>
                  </a:cubicBezTo>
                  <a:cubicBezTo>
                    <a:pt x="344806" y="176902"/>
                    <a:pt x="321057" y="186739"/>
                    <a:pt x="296294" y="186739"/>
                  </a:cubicBezTo>
                  <a:lnTo>
                    <a:pt x="93370" y="186739"/>
                  </a:lnTo>
                  <a:cubicBezTo>
                    <a:pt x="68607" y="186739"/>
                    <a:pt x="44858" y="176902"/>
                    <a:pt x="27347" y="159392"/>
                  </a:cubicBezTo>
                  <a:cubicBezTo>
                    <a:pt x="9837" y="141882"/>
                    <a:pt x="0" y="118133"/>
                    <a:pt x="0" y="93370"/>
                  </a:cubicBezTo>
                  <a:lnTo>
                    <a:pt x="0" y="93370"/>
                  </a:lnTo>
                  <a:cubicBezTo>
                    <a:pt x="0" y="68607"/>
                    <a:pt x="9837" y="44858"/>
                    <a:pt x="27347" y="27347"/>
                  </a:cubicBezTo>
                  <a:cubicBezTo>
                    <a:pt x="44858" y="9837"/>
                    <a:pt x="68607" y="0"/>
                    <a:pt x="9337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0B00">
                    <a:alpha val="100000"/>
                  </a:srgbClr>
                </a:gs>
                <a:gs pos="100000">
                  <a:srgbClr val="BD080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389663" cy="2248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0">
            <a:off x="5322407" y="5261912"/>
            <a:ext cx="542846" cy="1378657"/>
          </a:xfrm>
          <a:custGeom>
            <a:avLst/>
            <a:gdLst/>
            <a:ahLst/>
            <a:cxnLst/>
            <a:rect r="r" b="b" t="t" l="l"/>
            <a:pathLst>
              <a:path h="1378657" w="542846">
                <a:moveTo>
                  <a:pt x="0" y="0"/>
                </a:moveTo>
                <a:lnTo>
                  <a:pt x="542846" y="0"/>
                </a:lnTo>
                <a:lnTo>
                  <a:pt x="542846" y="1378657"/>
                </a:lnTo>
                <a:lnTo>
                  <a:pt x="0" y="137865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grpSp>
        <p:nvGrpSpPr>
          <p:cNvPr name="Group 43" id="43"/>
          <p:cNvGrpSpPr/>
          <p:nvPr/>
        </p:nvGrpSpPr>
        <p:grpSpPr>
          <a:xfrm rot="0">
            <a:off x="5990486" y="5904367"/>
            <a:ext cx="1124071" cy="522702"/>
            <a:chOff x="0" y="0"/>
            <a:chExt cx="401583" cy="186739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401583" cy="186739"/>
            </a:xfrm>
            <a:custGeom>
              <a:avLst/>
              <a:gdLst/>
              <a:ahLst/>
              <a:cxnLst/>
              <a:rect r="r" b="b" t="t" l="l"/>
              <a:pathLst>
                <a:path h="186739" w="401583">
                  <a:moveTo>
                    <a:pt x="93370" y="0"/>
                  </a:moveTo>
                  <a:lnTo>
                    <a:pt x="308214" y="0"/>
                  </a:lnTo>
                  <a:cubicBezTo>
                    <a:pt x="332977" y="0"/>
                    <a:pt x="356726" y="9837"/>
                    <a:pt x="374236" y="27347"/>
                  </a:cubicBezTo>
                  <a:cubicBezTo>
                    <a:pt x="391746" y="44858"/>
                    <a:pt x="401583" y="68607"/>
                    <a:pt x="401583" y="93370"/>
                  </a:cubicBezTo>
                  <a:lnTo>
                    <a:pt x="401583" y="93370"/>
                  </a:lnTo>
                  <a:cubicBezTo>
                    <a:pt x="401583" y="118133"/>
                    <a:pt x="391746" y="141882"/>
                    <a:pt x="374236" y="159392"/>
                  </a:cubicBezTo>
                  <a:cubicBezTo>
                    <a:pt x="356726" y="176902"/>
                    <a:pt x="332977" y="186739"/>
                    <a:pt x="308214" y="186739"/>
                  </a:cubicBezTo>
                  <a:lnTo>
                    <a:pt x="93370" y="186739"/>
                  </a:lnTo>
                  <a:cubicBezTo>
                    <a:pt x="68607" y="186739"/>
                    <a:pt x="44858" y="176902"/>
                    <a:pt x="27347" y="159392"/>
                  </a:cubicBezTo>
                  <a:cubicBezTo>
                    <a:pt x="9837" y="141882"/>
                    <a:pt x="0" y="118133"/>
                    <a:pt x="0" y="93370"/>
                  </a:cubicBezTo>
                  <a:lnTo>
                    <a:pt x="0" y="93370"/>
                  </a:lnTo>
                  <a:cubicBezTo>
                    <a:pt x="0" y="68607"/>
                    <a:pt x="9837" y="44858"/>
                    <a:pt x="27347" y="27347"/>
                  </a:cubicBezTo>
                  <a:cubicBezTo>
                    <a:pt x="44858" y="9837"/>
                    <a:pt x="68607" y="0"/>
                    <a:pt x="9337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0B00">
                    <a:alpha val="100000"/>
                  </a:srgbClr>
                </a:gs>
                <a:gs pos="100000">
                  <a:srgbClr val="BD080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401583" cy="2248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46" id="46"/>
          <p:cNvSpPr/>
          <p:nvPr/>
        </p:nvSpPr>
        <p:spPr>
          <a:xfrm flipH="false" flipV="false" rot="0">
            <a:off x="496210" y="6823355"/>
            <a:ext cx="316672" cy="1369147"/>
          </a:xfrm>
          <a:custGeom>
            <a:avLst/>
            <a:gdLst/>
            <a:ahLst/>
            <a:cxnLst/>
            <a:rect r="r" b="b" t="t" l="l"/>
            <a:pathLst>
              <a:path h="1369147" w="316672">
                <a:moveTo>
                  <a:pt x="0" y="0"/>
                </a:moveTo>
                <a:lnTo>
                  <a:pt x="316672" y="0"/>
                </a:lnTo>
                <a:lnTo>
                  <a:pt x="316672" y="1369148"/>
                </a:lnTo>
                <a:lnTo>
                  <a:pt x="0" y="136914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38975" t="-37476" r="-220878" b="-35175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745876" y="8516575"/>
            <a:ext cx="1786432" cy="902148"/>
          </a:xfrm>
          <a:custGeom>
            <a:avLst/>
            <a:gdLst/>
            <a:ahLst/>
            <a:cxnLst/>
            <a:rect r="r" b="b" t="t" l="l"/>
            <a:pathLst>
              <a:path h="902148" w="1786432">
                <a:moveTo>
                  <a:pt x="0" y="0"/>
                </a:moveTo>
                <a:lnTo>
                  <a:pt x="1786431" y="0"/>
                </a:lnTo>
                <a:lnTo>
                  <a:pt x="1786431" y="902148"/>
                </a:lnTo>
                <a:lnTo>
                  <a:pt x="0" y="90214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48" id="48"/>
          <p:cNvGrpSpPr/>
          <p:nvPr/>
        </p:nvGrpSpPr>
        <p:grpSpPr>
          <a:xfrm rot="0">
            <a:off x="2664656" y="8883877"/>
            <a:ext cx="1090706" cy="522702"/>
            <a:chOff x="0" y="0"/>
            <a:chExt cx="389663" cy="186739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389663" cy="186739"/>
            </a:xfrm>
            <a:custGeom>
              <a:avLst/>
              <a:gdLst/>
              <a:ahLst/>
              <a:cxnLst/>
              <a:rect r="r" b="b" t="t" l="l"/>
              <a:pathLst>
                <a:path h="186739" w="389663">
                  <a:moveTo>
                    <a:pt x="93370" y="0"/>
                  </a:moveTo>
                  <a:lnTo>
                    <a:pt x="296294" y="0"/>
                  </a:lnTo>
                  <a:cubicBezTo>
                    <a:pt x="321057" y="0"/>
                    <a:pt x="344806" y="9837"/>
                    <a:pt x="362316" y="27347"/>
                  </a:cubicBezTo>
                  <a:cubicBezTo>
                    <a:pt x="379826" y="44858"/>
                    <a:pt x="389663" y="68607"/>
                    <a:pt x="389663" y="93370"/>
                  </a:cubicBezTo>
                  <a:lnTo>
                    <a:pt x="389663" y="93370"/>
                  </a:lnTo>
                  <a:cubicBezTo>
                    <a:pt x="389663" y="118133"/>
                    <a:pt x="379826" y="141882"/>
                    <a:pt x="362316" y="159392"/>
                  </a:cubicBezTo>
                  <a:cubicBezTo>
                    <a:pt x="344806" y="176902"/>
                    <a:pt x="321057" y="186739"/>
                    <a:pt x="296294" y="186739"/>
                  </a:cubicBezTo>
                  <a:lnTo>
                    <a:pt x="93370" y="186739"/>
                  </a:lnTo>
                  <a:cubicBezTo>
                    <a:pt x="68607" y="186739"/>
                    <a:pt x="44858" y="176902"/>
                    <a:pt x="27347" y="159392"/>
                  </a:cubicBezTo>
                  <a:cubicBezTo>
                    <a:pt x="9837" y="141882"/>
                    <a:pt x="0" y="118133"/>
                    <a:pt x="0" y="93370"/>
                  </a:cubicBezTo>
                  <a:lnTo>
                    <a:pt x="0" y="93370"/>
                  </a:lnTo>
                  <a:cubicBezTo>
                    <a:pt x="0" y="68607"/>
                    <a:pt x="9837" y="44858"/>
                    <a:pt x="27347" y="27347"/>
                  </a:cubicBezTo>
                  <a:cubicBezTo>
                    <a:pt x="44858" y="9837"/>
                    <a:pt x="68607" y="0"/>
                    <a:pt x="9337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0B00">
                    <a:alpha val="100000"/>
                  </a:srgbClr>
                </a:gs>
                <a:gs pos="100000">
                  <a:srgbClr val="BD080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389663" cy="2248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1" id="51"/>
          <p:cNvSpPr/>
          <p:nvPr/>
        </p:nvSpPr>
        <p:spPr>
          <a:xfrm flipH="false" flipV="false" rot="0">
            <a:off x="927182" y="6823355"/>
            <a:ext cx="316672" cy="1369147"/>
          </a:xfrm>
          <a:custGeom>
            <a:avLst/>
            <a:gdLst/>
            <a:ahLst/>
            <a:cxnLst/>
            <a:rect r="r" b="b" t="t" l="l"/>
            <a:pathLst>
              <a:path h="1369147" w="316672">
                <a:moveTo>
                  <a:pt x="0" y="0"/>
                </a:moveTo>
                <a:lnTo>
                  <a:pt x="316672" y="0"/>
                </a:lnTo>
                <a:lnTo>
                  <a:pt x="316672" y="1369148"/>
                </a:lnTo>
                <a:lnTo>
                  <a:pt x="0" y="136914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38975" t="-37476" r="-220878" b="-35175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706606" y="6886646"/>
            <a:ext cx="316672" cy="1369147"/>
          </a:xfrm>
          <a:custGeom>
            <a:avLst/>
            <a:gdLst/>
            <a:ahLst/>
            <a:cxnLst/>
            <a:rect r="r" b="b" t="t" l="l"/>
            <a:pathLst>
              <a:path h="1369147" w="316672">
                <a:moveTo>
                  <a:pt x="0" y="0"/>
                </a:moveTo>
                <a:lnTo>
                  <a:pt x="316673" y="0"/>
                </a:lnTo>
                <a:lnTo>
                  <a:pt x="316673" y="1369148"/>
                </a:lnTo>
                <a:lnTo>
                  <a:pt x="0" y="136914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38975" t="-37476" r="-220878" b="-35175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5294227" y="7058469"/>
            <a:ext cx="687086" cy="1025502"/>
          </a:xfrm>
          <a:custGeom>
            <a:avLst/>
            <a:gdLst/>
            <a:ahLst/>
            <a:cxnLst/>
            <a:rect r="r" b="b" t="t" l="l"/>
            <a:pathLst>
              <a:path h="1025502" w="687086">
                <a:moveTo>
                  <a:pt x="0" y="0"/>
                </a:moveTo>
                <a:lnTo>
                  <a:pt x="687086" y="0"/>
                </a:lnTo>
                <a:lnTo>
                  <a:pt x="687086" y="1025502"/>
                </a:lnTo>
                <a:lnTo>
                  <a:pt x="0" y="102550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2743824" y="7108022"/>
            <a:ext cx="1171645" cy="950672"/>
          </a:xfrm>
          <a:custGeom>
            <a:avLst/>
            <a:gdLst/>
            <a:ahLst/>
            <a:cxnLst/>
            <a:rect r="r" b="b" t="t" l="l"/>
            <a:pathLst>
              <a:path h="950672" w="1171645">
                <a:moveTo>
                  <a:pt x="0" y="0"/>
                </a:moveTo>
                <a:lnTo>
                  <a:pt x="1171646" y="0"/>
                </a:lnTo>
                <a:lnTo>
                  <a:pt x="1171646" y="950673"/>
                </a:lnTo>
                <a:lnTo>
                  <a:pt x="0" y="95067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grpSp>
        <p:nvGrpSpPr>
          <p:cNvPr name="Group 55" id="55"/>
          <p:cNvGrpSpPr/>
          <p:nvPr/>
        </p:nvGrpSpPr>
        <p:grpSpPr>
          <a:xfrm rot="0">
            <a:off x="6095613" y="7557313"/>
            <a:ext cx="1124071" cy="522702"/>
            <a:chOff x="0" y="0"/>
            <a:chExt cx="401583" cy="186739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401583" cy="186739"/>
            </a:xfrm>
            <a:custGeom>
              <a:avLst/>
              <a:gdLst/>
              <a:ahLst/>
              <a:cxnLst/>
              <a:rect r="r" b="b" t="t" l="l"/>
              <a:pathLst>
                <a:path h="186739" w="401583">
                  <a:moveTo>
                    <a:pt x="93370" y="0"/>
                  </a:moveTo>
                  <a:lnTo>
                    <a:pt x="308214" y="0"/>
                  </a:lnTo>
                  <a:cubicBezTo>
                    <a:pt x="332977" y="0"/>
                    <a:pt x="356726" y="9837"/>
                    <a:pt x="374236" y="27347"/>
                  </a:cubicBezTo>
                  <a:cubicBezTo>
                    <a:pt x="391746" y="44858"/>
                    <a:pt x="401583" y="68607"/>
                    <a:pt x="401583" y="93370"/>
                  </a:cubicBezTo>
                  <a:lnTo>
                    <a:pt x="401583" y="93370"/>
                  </a:lnTo>
                  <a:cubicBezTo>
                    <a:pt x="401583" y="118133"/>
                    <a:pt x="391746" y="141882"/>
                    <a:pt x="374236" y="159392"/>
                  </a:cubicBezTo>
                  <a:cubicBezTo>
                    <a:pt x="356726" y="176902"/>
                    <a:pt x="332977" y="186739"/>
                    <a:pt x="308214" y="186739"/>
                  </a:cubicBezTo>
                  <a:lnTo>
                    <a:pt x="93370" y="186739"/>
                  </a:lnTo>
                  <a:cubicBezTo>
                    <a:pt x="68607" y="186739"/>
                    <a:pt x="44858" y="176902"/>
                    <a:pt x="27347" y="159392"/>
                  </a:cubicBezTo>
                  <a:cubicBezTo>
                    <a:pt x="9837" y="141882"/>
                    <a:pt x="0" y="118133"/>
                    <a:pt x="0" y="93370"/>
                  </a:cubicBezTo>
                  <a:lnTo>
                    <a:pt x="0" y="93370"/>
                  </a:lnTo>
                  <a:cubicBezTo>
                    <a:pt x="0" y="68607"/>
                    <a:pt x="9837" y="44858"/>
                    <a:pt x="27347" y="27347"/>
                  </a:cubicBezTo>
                  <a:cubicBezTo>
                    <a:pt x="44858" y="9837"/>
                    <a:pt x="68607" y="0"/>
                    <a:pt x="9337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0B00">
                    <a:alpha val="100000"/>
                  </a:srgbClr>
                </a:gs>
                <a:gs pos="100000">
                  <a:srgbClr val="BD080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38100"/>
              <a:ext cx="401583" cy="2248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8" id="58"/>
          <p:cNvSpPr/>
          <p:nvPr/>
        </p:nvSpPr>
        <p:spPr>
          <a:xfrm flipH="false" flipV="false" rot="0">
            <a:off x="4064066" y="8473065"/>
            <a:ext cx="1473000" cy="933514"/>
          </a:xfrm>
          <a:custGeom>
            <a:avLst/>
            <a:gdLst/>
            <a:ahLst/>
            <a:cxnLst/>
            <a:rect r="r" b="b" t="t" l="l"/>
            <a:pathLst>
              <a:path h="933514" w="1473000">
                <a:moveTo>
                  <a:pt x="0" y="0"/>
                </a:moveTo>
                <a:lnTo>
                  <a:pt x="1473000" y="0"/>
                </a:lnTo>
                <a:lnTo>
                  <a:pt x="1473000" y="933514"/>
                </a:lnTo>
                <a:lnTo>
                  <a:pt x="0" y="93351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TextBox 59" id="59"/>
          <p:cNvSpPr txBox="true"/>
          <p:nvPr/>
        </p:nvSpPr>
        <p:spPr>
          <a:xfrm rot="0">
            <a:off x="3546908" y="4088458"/>
            <a:ext cx="2531806" cy="529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23"/>
              </a:lnSpc>
            </a:pPr>
            <a:r>
              <a:rPr lang="en-US" sz="2223" spc="-126" b="true">
                <a:solidFill>
                  <a:srgbClr val="EB0B00"/>
                </a:solidFill>
                <a:latin typeface="Garet Bold"/>
                <a:ea typeface="Garet Bold"/>
                <a:cs typeface="Garet Bold"/>
                <a:sym typeface="Garet Bold"/>
              </a:rPr>
              <a:t>Aproveite as melhores ofertas!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3109798" y="4209020"/>
            <a:ext cx="361522" cy="234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42"/>
              </a:lnSpc>
            </a:pPr>
            <a:r>
              <a:rPr lang="en-US" b="true" sz="1915" spc="-180">
                <a:solidFill>
                  <a:srgbClr val="EB0B00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540175" y="4187724"/>
            <a:ext cx="761060" cy="302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59"/>
              </a:lnSpc>
            </a:pPr>
            <a:r>
              <a:rPr lang="en-US" b="true" sz="1274" spc="-82">
                <a:solidFill>
                  <a:srgbClr val="EB0B00"/>
                </a:solidFill>
                <a:latin typeface="Garet Bold"/>
                <a:ea typeface="Garet Bold"/>
                <a:cs typeface="Garet Bold"/>
                <a:sym typeface="Garet Bold"/>
              </a:rPr>
              <a:t>Ofertas </a:t>
            </a:r>
          </a:p>
          <a:p>
            <a:pPr algn="l">
              <a:lnSpc>
                <a:spcPts val="1159"/>
              </a:lnSpc>
            </a:pPr>
            <a:r>
              <a:rPr lang="en-US" b="true" sz="1274" spc="-82">
                <a:solidFill>
                  <a:srgbClr val="EB0B00"/>
                </a:solidFill>
                <a:latin typeface="Garet Bold"/>
                <a:ea typeface="Garet Bold"/>
                <a:cs typeface="Garet Bold"/>
                <a:sym typeface="Garet Bold"/>
              </a:rPr>
              <a:t>com até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2301235" y="4694771"/>
            <a:ext cx="1454127" cy="163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37"/>
              </a:lnSpc>
            </a:pPr>
            <a:r>
              <a:rPr lang="en-US" b="true" sz="1359" spc="-88">
                <a:solidFill>
                  <a:srgbClr val="EB0B00"/>
                </a:solidFill>
                <a:latin typeface="Garet Bold"/>
                <a:ea typeface="Garet Bold"/>
                <a:cs typeface="Garet Bold"/>
                <a:sym typeface="Garet Bold"/>
              </a:rPr>
              <a:t>de desconto.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947795" y="6102638"/>
            <a:ext cx="324540" cy="164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64"/>
              </a:lnSpc>
            </a:pPr>
            <a:r>
              <a:rPr lang="en-US" sz="1279" spc="-104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R$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2136993" y="5992091"/>
            <a:ext cx="367665" cy="429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8"/>
              </a:lnSpc>
            </a:pPr>
            <a:r>
              <a:rPr lang="en-US" b="true" sz="3426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3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2416860" y="6036574"/>
            <a:ext cx="329572" cy="16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b="true" sz="1413" spc="-11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,90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2430877" y="6216711"/>
            <a:ext cx="368252" cy="114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3"/>
              </a:lnSpc>
            </a:pPr>
            <a:r>
              <a:rPr lang="en-US" sz="938" spc="-3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UND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913914" y="5411872"/>
            <a:ext cx="1277056" cy="310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9"/>
              </a:lnSpc>
            </a:pPr>
            <a:r>
              <a:rPr lang="en-US" b="true" sz="1296" spc="-79">
                <a:solidFill>
                  <a:srgbClr val="EB0B00"/>
                </a:solidFill>
                <a:latin typeface="Garet Bold"/>
                <a:ea typeface="Garet Bold"/>
                <a:cs typeface="Garet Bold"/>
                <a:sym typeface="Garet Bold"/>
              </a:rPr>
              <a:t>LATA REFRIGERANTE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4106828" y="6102638"/>
            <a:ext cx="341477" cy="164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64"/>
              </a:lnSpc>
            </a:pPr>
            <a:r>
              <a:rPr lang="en-US" sz="1279" spc="-104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R$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4318815" y="5992091"/>
            <a:ext cx="369987" cy="429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8"/>
              </a:lnSpc>
            </a:pPr>
            <a:r>
              <a:rPr lang="en-US" b="true" sz="3426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8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4598683" y="6036574"/>
            <a:ext cx="342724" cy="16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b="true" sz="1413" spc="-11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,90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4612699" y="6216711"/>
            <a:ext cx="357283" cy="114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3"/>
              </a:lnSpc>
            </a:pPr>
            <a:r>
              <a:rPr lang="en-US" sz="938" spc="-3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UND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4079212" y="5402058"/>
            <a:ext cx="860768" cy="310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9"/>
              </a:lnSpc>
            </a:pPr>
            <a:r>
              <a:rPr lang="en-US" b="true" sz="1296" spc="-79">
                <a:solidFill>
                  <a:srgbClr val="EB0B00"/>
                </a:solidFill>
                <a:latin typeface="Garet Bold"/>
                <a:ea typeface="Garet Bold"/>
                <a:cs typeface="Garet Bold"/>
                <a:sym typeface="Garet Bold"/>
              </a:rPr>
              <a:t>CERVEJA</a:t>
            </a:r>
          </a:p>
          <a:p>
            <a:pPr algn="l">
              <a:lnSpc>
                <a:spcPts val="1179"/>
              </a:lnSpc>
            </a:pPr>
            <a:r>
              <a:rPr lang="en-US" b="true" sz="1296" spc="-79">
                <a:solidFill>
                  <a:srgbClr val="EB0B00"/>
                </a:solidFill>
                <a:latin typeface="Garet Bold"/>
                <a:ea typeface="Garet Bold"/>
                <a:cs typeface="Garet Bold"/>
                <a:sym typeface="Garet Bold"/>
              </a:rPr>
              <a:t>GARRAFA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1424904" y="7653263"/>
            <a:ext cx="306570" cy="164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64"/>
              </a:lnSpc>
            </a:pPr>
            <a:r>
              <a:rPr lang="en-US" sz="1279" spc="-104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R$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1647668" y="7542716"/>
            <a:ext cx="553232" cy="421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8"/>
              </a:lnSpc>
            </a:pPr>
            <a:r>
              <a:rPr lang="en-US" b="true" sz="3426" spc="-342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3</a:t>
            </a:r>
            <a:r>
              <a:rPr lang="en-US" b="true" sz="3426" spc="-342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9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2122000" y="7587199"/>
            <a:ext cx="326550" cy="16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b="true" sz="1413" spc="-11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,90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1455368" y="7300292"/>
            <a:ext cx="492428" cy="100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1"/>
              </a:lnSpc>
            </a:pPr>
            <a:r>
              <a:rPr lang="en-US" sz="836" spc="-26">
                <a:solidFill>
                  <a:srgbClr val="EB0B00"/>
                </a:solidFill>
                <a:latin typeface="Garet"/>
                <a:ea typeface="Garet"/>
                <a:cs typeface="Garet"/>
                <a:sym typeface="Garet"/>
              </a:rPr>
              <a:t>500ML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1432585" y="6992452"/>
            <a:ext cx="801794" cy="310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9"/>
              </a:lnSpc>
            </a:pPr>
            <a:r>
              <a:rPr lang="en-US" b="true" sz="1296" spc="-79">
                <a:solidFill>
                  <a:srgbClr val="EB0B00"/>
                </a:solidFill>
                <a:latin typeface="Garet Bold"/>
                <a:ea typeface="Garet Bold"/>
                <a:cs typeface="Garet Bold"/>
                <a:sym typeface="Garet Bold"/>
              </a:rPr>
              <a:t>AZEITE</a:t>
            </a:r>
          </a:p>
          <a:p>
            <a:pPr algn="l">
              <a:lnSpc>
                <a:spcPts val="1179"/>
              </a:lnSpc>
            </a:pPr>
            <a:r>
              <a:rPr lang="en-US" b="true" sz="1296" spc="-79">
                <a:solidFill>
                  <a:srgbClr val="EB0B00"/>
                </a:solidFill>
                <a:latin typeface="Garet Bold"/>
                <a:ea typeface="Garet Bold"/>
                <a:cs typeface="Garet Bold"/>
                <a:sym typeface="Garet Bold"/>
              </a:rPr>
              <a:t>DE OLIVA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2168217" y="7781748"/>
            <a:ext cx="223183" cy="68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5"/>
              </a:lnSpc>
            </a:pPr>
            <a:r>
              <a:rPr lang="en-US" sz="577" spc="-1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UND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4091851" y="5738901"/>
            <a:ext cx="450253" cy="100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1"/>
              </a:lnSpc>
            </a:pPr>
            <a:r>
              <a:rPr lang="en-US" sz="836" spc="-26">
                <a:solidFill>
                  <a:srgbClr val="EB0B00"/>
                </a:solidFill>
                <a:latin typeface="Garet"/>
                <a:ea typeface="Garet"/>
                <a:cs typeface="Garet"/>
                <a:sym typeface="Garet"/>
              </a:rPr>
              <a:t>600ML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1913914" y="5763235"/>
            <a:ext cx="502946" cy="100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1"/>
              </a:lnSpc>
            </a:pPr>
            <a:r>
              <a:rPr lang="en-US" sz="836" spc="-26">
                <a:solidFill>
                  <a:srgbClr val="EB0B00"/>
                </a:solidFill>
                <a:latin typeface="Garet"/>
                <a:ea typeface="Garet"/>
                <a:cs typeface="Garet"/>
                <a:sym typeface="Garet"/>
              </a:rPr>
              <a:t>350ML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4064066" y="7726485"/>
            <a:ext cx="297894" cy="164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64"/>
              </a:lnSpc>
            </a:pPr>
            <a:r>
              <a:rPr lang="en-US" sz="1279" spc="-104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R$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4286829" y="7615937"/>
            <a:ext cx="653151" cy="429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8"/>
              </a:lnSpc>
            </a:pPr>
            <a:r>
              <a:rPr lang="en-US" b="true" sz="3426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14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4752485" y="7660421"/>
            <a:ext cx="301257" cy="16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b="true" sz="1413" spc="-11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,90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4043816" y="7387523"/>
            <a:ext cx="498287" cy="100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1"/>
              </a:lnSpc>
            </a:pPr>
            <a:r>
              <a:rPr lang="en-US" sz="836" spc="-26">
                <a:solidFill>
                  <a:srgbClr val="EB0B00"/>
                </a:solidFill>
                <a:latin typeface="Garet"/>
                <a:ea typeface="Garet"/>
                <a:cs typeface="Garet"/>
                <a:sym typeface="Garet"/>
              </a:rPr>
              <a:t>5 UND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4021034" y="7079682"/>
            <a:ext cx="801794" cy="310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9"/>
              </a:lnSpc>
            </a:pPr>
            <a:r>
              <a:rPr lang="en-US" b="true" sz="1296" spc="-79">
                <a:solidFill>
                  <a:srgbClr val="EB0B00"/>
                </a:solidFill>
                <a:latin typeface="Garet Bold"/>
                <a:ea typeface="Garet Bold"/>
                <a:cs typeface="Garet Bold"/>
                <a:sym typeface="Garet Bold"/>
              </a:rPr>
              <a:t>SALSICHA</a:t>
            </a:r>
          </a:p>
          <a:p>
            <a:pPr algn="l">
              <a:lnSpc>
                <a:spcPts val="1179"/>
              </a:lnSpc>
            </a:pPr>
            <a:r>
              <a:rPr lang="en-US" b="true" sz="1296" spc="-79">
                <a:solidFill>
                  <a:srgbClr val="EB0B00"/>
                </a:solidFill>
                <a:latin typeface="Garet Bold"/>
                <a:ea typeface="Garet Bold"/>
                <a:cs typeface="Garet Bold"/>
                <a:sym typeface="Garet Bold"/>
              </a:rPr>
              <a:t>GOURMET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4784175" y="7845369"/>
            <a:ext cx="269568" cy="82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7"/>
              </a:lnSpc>
            </a:pPr>
            <a:r>
              <a:rPr lang="en-US" sz="667" spc="-2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PCT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6052153" y="6095767"/>
            <a:ext cx="317114" cy="164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64"/>
              </a:lnSpc>
            </a:pPr>
            <a:r>
              <a:rPr lang="en-US" sz="1279" spc="-104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R$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6264140" y="5985220"/>
            <a:ext cx="572086" cy="429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8"/>
              </a:lnSpc>
            </a:pPr>
            <a:r>
              <a:rPr lang="en-US" sz="3426" b="true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12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6717601" y="6022239"/>
            <a:ext cx="355592" cy="16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b="true" sz="1413" spc="-11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,90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6748846" y="6209840"/>
            <a:ext cx="361755" cy="114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3"/>
              </a:lnSpc>
            </a:pPr>
            <a:r>
              <a:rPr lang="en-US" sz="938" spc="-3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UND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6024538" y="5395187"/>
            <a:ext cx="860768" cy="310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9"/>
              </a:lnSpc>
            </a:pPr>
            <a:r>
              <a:rPr lang="en-US" b="true" sz="1296" spc="-79">
                <a:solidFill>
                  <a:srgbClr val="EB0B00"/>
                </a:solidFill>
                <a:latin typeface="Garet Bold"/>
                <a:ea typeface="Garet Bold"/>
                <a:cs typeface="Garet Bold"/>
                <a:sym typeface="Garet Bold"/>
              </a:rPr>
              <a:t>SUCO</a:t>
            </a:r>
          </a:p>
          <a:p>
            <a:pPr algn="l">
              <a:lnSpc>
                <a:spcPts val="1179"/>
              </a:lnSpc>
            </a:pPr>
            <a:r>
              <a:rPr lang="en-US" b="true" sz="1296" spc="-79">
                <a:solidFill>
                  <a:srgbClr val="EB0B00"/>
                </a:solidFill>
                <a:latin typeface="Garet Bold"/>
                <a:ea typeface="Garet Bold"/>
                <a:cs typeface="Garet Bold"/>
                <a:sym typeface="Garet Bold"/>
              </a:rPr>
              <a:t>LARANJA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6037176" y="5732030"/>
            <a:ext cx="522873" cy="100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1"/>
              </a:lnSpc>
            </a:pPr>
            <a:r>
              <a:rPr lang="en-US" sz="836" spc="-26">
                <a:solidFill>
                  <a:srgbClr val="EB0B00"/>
                </a:solidFill>
                <a:latin typeface="Garet"/>
                <a:ea typeface="Garet"/>
                <a:cs typeface="Garet"/>
                <a:sym typeface="Garet"/>
              </a:rPr>
              <a:t>800ML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2715969" y="9088055"/>
            <a:ext cx="356591" cy="164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64"/>
              </a:lnSpc>
            </a:pPr>
            <a:r>
              <a:rPr lang="en-US" sz="1279" spc="-104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R$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2938733" y="8977507"/>
            <a:ext cx="590889" cy="429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8"/>
              </a:lnSpc>
            </a:pPr>
            <a:r>
              <a:rPr lang="en-US" b="true" sz="3426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19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3404389" y="9021991"/>
            <a:ext cx="350974" cy="16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b="true" sz="1413" spc="-11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,90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2746433" y="8735084"/>
            <a:ext cx="522906" cy="100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1"/>
              </a:lnSpc>
            </a:pPr>
            <a:r>
              <a:rPr lang="en-US" sz="836" spc="-26">
                <a:solidFill>
                  <a:srgbClr val="EB0B00"/>
                </a:solidFill>
                <a:latin typeface="Garet"/>
                <a:ea typeface="Garet"/>
                <a:cs typeface="Garet"/>
                <a:sym typeface="Garet"/>
              </a:rPr>
              <a:t>24 UND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2723650" y="8427244"/>
            <a:ext cx="981966" cy="310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9"/>
              </a:lnSpc>
            </a:pPr>
            <a:r>
              <a:rPr lang="en-US" b="true" sz="1296" spc="-79">
                <a:solidFill>
                  <a:srgbClr val="EB0B00"/>
                </a:solidFill>
                <a:latin typeface="Garet Bold"/>
                <a:ea typeface="Garet Bold"/>
                <a:cs typeface="Garet Bold"/>
                <a:sym typeface="Garet Bold"/>
              </a:rPr>
              <a:t>BANDEJA</a:t>
            </a:r>
            <a:r>
              <a:rPr lang="en-US" b="true" sz="1296" spc="-79">
                <a:solidFill>
                  <a:srgbClr val="EB0B00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</a:p>
          <a:p>
            <a:pPr algn="l">
              <a:lnSpc>
                <a:spcPts val="1179"/>
              </a:lnSpc>
            </a:pPr>
            <a:r>
              <a:rPr lang="en-US" b="true" sz="1296" spc="-79">
                <a:solidFill>
                  <a:srgbClr val="EB0B00"/>
                </a:solidFill>
                <a:latin typeface="Garet Bold"/>
                <a:ea typeface="Garet Bold"/>
                <a:cs typeface="Garet Bold"/>
                <a:sym typeface="Garet Bold"/>
              </a:rPr>
              <a:t>DE OVOS 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3380266" y="9206939"/>
            <a:ext cx="399734" cy="68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5"/>
              </a:lnSpc>
            </a:pPr>
            <a:r>
              <a:rPr lang="en-US" sz="577" spc="-1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BANDEJA</a:t>
            </a:r>
          </a:p>
        </p:txBody>
      </p:sp>
      <p:sp>
        <p:nvSpPr>
          <p:cNvPr name="TextBox 99" id="99"/>
          <p:cNvSpPr txBox="true"/>
          <p:nvPr/>
        </p:nvSpPr>
        <p:spPr>
          <a:xfrm rot="0">
            <a:off x="6157280" y="7748713"/>
            <a:ext cx="339688" cy="164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64"/>
              </a:lnSpc>
            </a:pPr>
            <a:r>
              <a:rPr lang="en-US" sz="1279" spc="-104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R$</a:t>
            </a:r>
          </a:p>
        </p:txBody>
      </p:sp>
      <p:sp>
        <p:nvSpPr>
          <p:cNvPr name="TextBox 100" id="100"/>
          <p:cNvSpPr txBox="true"/>
          <p:nvPr/>
        </p:nvSpPr>
        <p:spPr>
          <a:xfrm rot="0">
            <a:off x="6369267" y="7638166"/>
            <a:ext cx="560457" cy="429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8"/>
              </a:lnSpc>
            </a:pPr>
            <a:r>
              <a:rPr lang="en-US" sz="3426" b="true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14</a:t>
            </a:r>
          </a:p>
        </p:txBody>
      </p:sp>
      <p:sp>
        <p:nvSpPr>
          <p:cNvPr name="TextBox 101" id="101"/>
          <p:cNvSpPr txBox="true"/>
          <p:nvPr/>
        </p:nvSpPr>
        <p:spPr>
          <a:xfrm rot="0">
            <a:off x="6822727" y="7675185"/>
            <a:ext cx="331282" cy="16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b="true" sz="1413" spc="-11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,90</a:t>
            </a:r>
          </a:p>
        </p:txBody>
      </p:sp>
      <p:sp>
        <p:nvSpPr>
          <p:cNvPr name="TextBox 102" id="102"/>
          <p:cNvSpPr txBox="true"/>
          <p:nvPr/>
        </p:nvSpPr>
        <p:spPr>
          <a:xfrm rot="0">
            <a:off x="6853973" y="7862786"/>
            <a:ext cx="365711" cy="114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3"/>
              </a:lnSpc>
            </a:pPr>
            <a:r>
              <a:rPr lang="en-US" sz="938" spc="-3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UND</a:t>
            </a:r>
          </a:p>
        </p:txBody>
      </p:sp>
      <p:sp>
        <p:nvSpPr>
          <p:cNvPr name="TextBox 103" id="103"/>
          <p:cNvSpPr txBox="true"/>
          <p:nvPr/>
        </p:nvSpPr>
        <p:spPr>
          <a:xfrm rot="0">
            <a:off x="6129665" y="7048133"/>
            <a:ext cx="943528" cy="310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9"/>
              </a:lnSpc>
            </a:pPr>
            <a:r>
              <a:rPr lang="en-US" b="true" sz="1296" spc="-79">
                <a:solidFill>
                  <a:srgbClr val="EB0B00"/>
                </a:solidFill>
                <a:latin typeface="Garet Bold"/>
                <a:ea typeface="Garet Bold"/>
                <a:cs typeface="Garet Bold"/>
                <a:sym typeface="Garet Bold"/>
              </a:rPr>
              <a:t>POTE</a:t>
            </a:r>
          </a:p>
          <a:p>
            <a:pPr algn="l">
              <a:lnSpc>
                <a:spcPts val="1179"/>
              </a:lnSpc>
            </a:pPr>
            <a:r>
              <a:rPr lang="en-US" b="true" sz="1296" spc="-79">
                <a:solidFill>
                  <a:srgbClr val="EB0B00"/>
                </a:solidFill>
                <a:latin typeface="Garet Bold"/>
                <a:ea typeface="Garet Bold"/>
                <a:cs typeface="Garet Bold"/>
                <a:sym typeface="Garet Bold"/>
              </a:rPr>
              <a:t>AZEITONA</a:t>
            </a:r>
          </a:p>
        </p:txBody>
      </p:sp>
      <p:sp>
        <p:nvSpPr>
          <p:cNvPr name="TextBox 104" id="104"/>
          <p:cNvSpPr txBox="true"/>
          <p:nvPr/>
        </p:nvSpPr>
        <p:spPr>
          <a:xfrm rot="0">
            <a:off x="6142303" y="7384976"/>
            <a:ext cx="459126" cy="100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1"/>
              </a:lnSpc>
            </a:pPr>
            <a:r>
              <a:rPr lang="en-US" sz="836" spc="-26">
                <a:solidFill>
                  <a:srgbClr val="EB0B00"/>
                </a:solidFill>
                <a:latin typeface="Garet"/>
                <a:ea typeface="Garet"/>
                <a:cs typeface="Garet"/>
                <a:sym typeface="Garet"/>
              </a:rPr>
              <a:t>800ML</a:t>
            </a:r>
          </a:p>
        </p:txBody>
      </p:sp>
      <p:grpSp>
        <p:nvGrpSpPr>
          <p:cNvPr name="Group 105" id="105"/>
          <p:cNvGrpSpPr/>
          <p:nvPr/>
        </p:nvGrpSpPr>
        <p:grpSpPr>
          <a:xfrm rot="0">
            <a:off x="5601399" y="8883877"/>
            <a:ext cx="1202601" cy="522702"/>
            <a:chOff x="0" y="0"/>
            <a:chExt cx="429639" cy="186739"/>
          </a:xfrm>
        </p:grpSpPr>
        <p:sp>
          <p:nvSpPr>
            <p:cNvPr name="Freeform 106" id="106"/>
            <p:cNvSpPr/>
            <p:nvPr/>
          </p:nvSpPr>
          <p:spPr>
            <a:xfrm flipH="false" flipV="false" rot="0">
              <a:off x="0" y="0"/>
              <a:ext cx="429639" cy="186739"/>
            </a:xfrm>
            <a:custGeom>
              <a:avLst/>
              <a:gdLst/>
              <a:ahLst/>
              <a:cxnLst/>
              <a:rect r="r" b="b" t="t" l="l"/>
              <a:pathLst>
                <a:path h="186739" w="429639">
                  <a:moveTo>
                    <a:pt x="93370" y="0"/>
                  </a:moveTo>
                  <a:lnTo>
                    <a:pt x="336269" y="0"/>
                  </a:lnTo>
                  <a:cubicBezTo>
                    <a:pt x="361032" y="0"/>
                    <a:pt x="384781" y="9837"/>
                    <a:pt x="402291" y="27347"/>
                  </a:cubicBezTo>
                  <a:cubicBezTo>
                    <a:pt x="419802" y="44858"/>
                    <a:pt x="429639" y="68607"/>
                    <a:pt x="429639" y="93370"/>
                  </a:cubicBezTo>
                  <a:lnTo>
                    <a:pt x="429639" y="93370"/>
                  </a:lnTo>
                  <a:cubicBezTo>
                    <a:pt x="429639" y="118133"/>
                    <a:pt x="419802" y="141882"/>
                    <a:pt x="402291" y="159392"/>
                  </a:cubicBezTo>
                  <a:cubicBezTo>
                    <a:pt x="384781" y="176902"/>
                    <a:pt x="361032" y="186739"/>
                    <a:pt x="336269" y="186739"/>
                  </a:cubicBezTo>
                  <a:lnTo>
                    <a:pt x="93370" y="186739"/>
                  </a:lnTo>
                  <a:cubicBezTo>
                    <a:pt x="68607" y="186739"/>
                    <a:pt x="44858" y="176902"/>
                    <a:pt x="27347" y="159392"/>
                  </a:cubicBezTo>
                  <a:cubicBezTo>
                    <a:pt x="9837" y="141882"/>
                    <a:pt x="0" y="118133"/>
                    <a:pt x="0" y="93370"/>
                  </a:cubicBezTo>
                  <a:lnTo>
                    <a:pt x="0" y="93370"/>
                  </a:lnTo>
                  <a:cubicBezTo>
                    <a:pt x="0" y="68607"/>
                    <a:pt x="9837" y="44858"/>
                    <a:pt x="27347" y="27347"/>
                  </a:cubicBezTo>
                  <a:cubicBezTo>
                    <a:pt x="44858" y="9837"/>
                    <a:pt x="68607" y="0"/>
                    <a:pt x="9337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EB0B00">
                    <a:alpha val="100000"/>
                  </a:srgbClr>
                </a:gs>
                <a:gs pos="100000">
                  <a:srgbClr val="BD0800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07" id="107"/>
            <p:cNvSpPr txBox="true"/>
            <p:nvPr/>
          </p:nvSpPr>
          <p:spPr>
            <a:xfrm>
              <a:off x="0" y="-38100"/>
              <a:ext cx="429639" cy="2248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8" id="108"/>
          <p:cNvSpPr txBox="true"/>
          <p:nvPr/>
        </p:nvSpPr>
        <p:spPr>
          <a:xfrm rot="0">
            <a:off x="5652712" y="9088055"/>
            <a:ext cx="371826" cy="164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64"/>
              </a:lnSpc>
            </a:pPr>
            <a:r>
              <a:rPr lang="en-US" sz="1279" spc="-104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R$</a:t>
            </a:r>
          </a:p>
        </p:txBody>
      </p:sp>
      <p:sp>
        <p:nvSpPr>
          <p:cNvPr name="TextBox 109" id="109"/>
          <p:cNvSpPr txBox="true"/>
          <p:nvPr/>
        </p:nvSpPr>
        <p:spPr>
          <a:xfrm rot="0">
            <a:off x="5875475" y="8977507"/>
            <a:ext cx="684573" cy="429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8"/>
              </a:lnSpc>
            </a:pPr>
            <a:r>
              <a:rPr lang="en-US" sz="3426" b="true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49</a:t>
            </a:r>
          </a:p>
        </p:txBody>
      </p:sp>
      <p:sp>
        <p:nvSpPr>
          <p:cNvPr name="TextBox 110" id="110"/>
          <p:cNvSpPr txBox="true"/>
          <p:nvPr/>
        </p:nvSpPr>
        <p:spPr>
          <a:xfrm rot="0">
            <a:off x="6427289" y="9021991"/>
            <a:ext cx="351486" cy="16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6"/>
              </a:lnSpc>
            </a:pPr>
            <a:r>
              <a:rPr lang="en-US" b="true" sz="1413" spc="-11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,90</a:t>
            </a:r>
          </a:p>
        </p:txBody>
      </p:sp>
      <p:sp>
        <p:nvSpPr>
          <p:cNvPr name="TextBox 111" id="111"/>
          <p:cNvSpPr txBox="true"/>
          <p:nvPr/>
        </p:nvSpPr>
        <p:spPr>
          <a:xfrm rot="0">
            <a:off x="5660393" y="8501640"/>
            <a:ext cx="801794" cy="310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9"/>
              </a:lnSpc>
            </a:pPr>
            <a:r>
              <a:rPr lang="en-US" b="true" sz="1296" spc="-79">
                <a:solidFill>
                  <a:srgbClr val="EB0B00"/>
                </a:solidFill>
                <a:latin typeface="Garet Bold"/>
                <a:ea typeface="Garet Bold"/>
                <a:cs typeface="Garet Bold"/>
                <a:sym typeface="Garet Bold"/>
              </a:rPr>
              <a:t>BISTECA</a:t>
            </a:r>
          </a:p>
          <a:p>
            <a:pPr algn="l">
              <a:lnSpc>
                <a:spcPts val="1179"/>
              </a:lnSpc>
            </a:pPr>
            <a:r>
              <a:rPr lang="en-US" b="true" sz="1296" spc="-79">
                <a:solidFill>
                  <a:srgbClr val="EB0B00"/>
                </a:solidFill>
                <a:latin typeface="Garet Bold"/>
                <a:ea typeface="Garet Bold"/>
                <a:cs typeface="Garet Bold"/>
                <a:sym typeface="Garet Bold"/>
              </a:rPr>
              <a:t>BOVINA</a:t>
            </a:r>
          </a:p>
        </p:txBody>
      </p:sp>
      <p:sp>
        <p:nvSpPr>
          <p:cNvPr name="TextBox 112" id="112"/>
          <p:cNvSpPr txBox="true"/>
          <p:nvPr/>
        </p:nvSpPr>
        <p:spPr>
          <a:xfrm rot="0">
            <a:off x="6454033" y="9206939"/>
            <a:ext cx="203616" cy="68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5"/>
              </a:lnSpc>
            </a:pPr>
            <a:r>
              <a:rPr lang="en-US" sz="577" spc="-18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KG</a:t>
            </a:r>
          </a:p>
        </p:txBody>
      </p:sp>
      <p:sp>
        <p:nvSpPr>
          <p:cNvPr name="Freeform 113" id="113"/>
          <p:cNvSpPr/>
          <p:nvPr/>
        </p:nvSpPr>
        <p:spPr>
          <a:xfrm flipH="false" flipV="false" rot="0">
            <a:off x="4296025" y="9846550"/>
            <a:ext cx="246078" cy="273420"/>
          </a:xfrm>
          <a:custGeom>
            <a:avLst/>
            <a:gdLst/>
            <a:ahLst/>
            <a:cxnLst/>
            <a:rect r="r" b="b" t="t" l="l"/>
            <a:pathLst>
              <a:path h="273420" w="246078">
                <a:moveTo>
                  <a:pt x="0" y="0"/>
                </a:moveTo>
                <a:lnTo>
                  <a:pt x="246078" y="0"/>
                </a:lnTo>
                <a:lnTo>
                  <a:pt x="246078" y="273420"/>
                </a:lnTo>
                <a:lnTo>
                  <a:pt x="0" y="2734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4" id="114"/>
          <p:cNvSpPr txBox="true"/>
          <p:nvPr/>
        </p:nvSpPr>
        <p:spPr>
          <a:xfrm rot="0">
            <a:off x="4592005" y="9989520"/>
            <a:ext cx="2315965" cy="126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3"/>
              </a:lnSpc>
            </a:pPr>
            <a:r>
              <a:rPr lang="en-US" sz="1107" b="true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14 A 20 DE SETEMBRO</a:t>
            </a:r>
          </a:p>
        </p:txBody>
      </p:sp>
      <p:sp>
        <p:nvSpPr>
          <p:cNvPr name="TextBox 115" id="115"/>
          <p:cNvSpPr txBox="true"/>
          <p:nvPr/>
        </p:nvSpPr>
        <p:spPr>
          <a:xfrm rot="0">
            <a:off x="4592005" y="9865600"/>
            <a:ext cx="1745826" cy="85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7"/>
              </a:lnSpc>
            </a:pPr>
            <a:r>
              <a:rPr lang="en-US" b="true" sz="709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OFERTAS VÁLIDAS APENAS ENTRE</a:t>
            </a:r>
          </a:p>
        </p:txBody>
      </p:sp>
      <p:grpSp>
        <p:nvGrpSpPr>
          <p:cNvPr name="Group 116" id="116"/>
          <p:cNvGrpSpPr/>
          <p:nvPr/>
        </p:nvGrpSpPr>
        <p:grpSpPr>
          <a:xfrm rot="0">
            <a:off x="1527983" y="9846550"/>
            <a:ext cx="262426" cy="262557"/>
            <a:chOff x="0" y="0"/>
            <a:chExt cx="812397" cy="812800"/>
          </a:xfrm>
        </p:grpSpPr>
        <p:sp>
          <p:nvSpPr>
            <p:cNvPr name="Freeform 117" id="117"/>
            <p:cNvSpPr/>
            <p:nvPr/>
          </p:nvSpPr>
          <p:spPr>
            <a:xfrm flipH="false" flipV="false" rot="0">
              <a:off x="0" y="0"/>
              <a:ext cx="812397" cy="812800"/>
            </a:xfrm>
            <a:custGeom>
              <a:avLst/>
              <a:gdLst/>
              <a:ahLst/>
              <a:cxnLst/>
              <a:rect r="r" b="b" t="t" l="l"/>
              <a:pathLst>
                <a:path h="812800" w="812397">
                  <a:moveTo>
                    <a:pt x="406198" y="0"/>
                  </a:moveTo>
                  <a:cubicBezTo>
                    <a:pt x="181861" y="0"/>
                    <a:pt x="0" y="181951"/>
                    <a:pt x="0" y="406400"/>
                  </a:cubicBezTo>
                  <a:cubicBezTo>
                    <a:pt x="0" y="630849"/>
                    <a:pt x="181861" y="812800"/>
                    <a:pt x="406198" y="812800"/>
                  </a:cubicBezTo>
                  <a:cubicBezTo>
                    <a:pt x="630536" y="812800"/>
                    <a:pt x="812397" y="630849"/>
                    <a:pt x="812397" y="406400"/>
                  </a:cubicBezTo>
                  <a:cubicBezTo>
                    <a:pt x="812397" y="181951"/>
                    <a:pt x="630536" y="0"/>
                    <a:pt x="4061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18" id="118"/>
            <p:cNvSpPr txBox="true"/>
            <p:nvPr/>
          </p:nvSpPr>
          <p:spPr>
            <a:xfrm>
              <a:off x="76162" y="47625"/>
              <a:ext cx="660072" cy="688975"/>
            </a:xfrm>
            <a:prstGeom prst="rect">
              <a:avLst/>
            </a:prstGeom>
          </p:spPr>
          <p:txBody>
            <a:bodyPr anchor="ctr" rtlCol="false" tIns="24388" lIns="24388" bIns="24388" rIns="24388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9" id="119"/>
          <p:cNvSpPr txBox="true"/>
          <p:nvPr/>
        </p:nvSpPr>
        <p:spPr>
          <a:xfrm rot="0">
            <a:off x="1600343" y="9918764"/>
            <a:ext cx="166623" cy="155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7"/>
              </a:lnSpc>
            </a:pPr>
            <a:r>
              <a:rPr lang="en-US" sz="1294" b="true">
                <a:solidFill>
                  <a:srgbClr val="FFE500"/>
                </a:solidFill>
                <a:latin typeface="Garet Bold"/>
                <a:ea typeface="Garet Bold"/>
                <a:cs typeface="Garet Bold"/>
                <a:sym typeface="Garet Bold"/>
              </a:rPr>
              <a:t>B</a:t>
            </a:r>
          </a:p>
        </p:txBody>
      </p:sp>
      <p:sp>
        <p:nvSpPr>
          <p:cNvPr name="TextBox 120" id="120"/>
          <p:cNvSpPr txBox="true"/>
          <p:nvPr/>
        </p:nvSpPr>
        <p:spPr>
          <a:xfrm rot="0">
            <a:off x="1832724" y="9881931"/>
            <a:ext cx="646972" cy="237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"/>
              </a:lnSpc>
            </a:pPr>
            <a:r>
              <a:rPr lang="en-US" sz="1134">
                <a:solidFill>
                  <a:srgbClr val="FFE500"/>
                </a:solidFill>
                <a:latin typeface="Garet"/>
                <a:ea typeface="Garet"/>
                <a:cs typeface="Garet"/>
                <a:sym typeface="Garet"/>
              </a:rPr>
              <a:t>Lojas</a:t>
            </a:r>
            <a:r>
              <a:rPr lang="en-US" sz="1134" b="true">
                <a:solidFill>
                  <a:srgbClr val="FFE500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</a:p>
          <a:p>
            <a:pPr algn="l">
              <a:lnSpc>
                <a:spcPts val="952"/>
              </a:lnSpc>
            </a:pPr>
            <a:r>
              <a:rPr lang="en-US" sz="1134" b="true">
                <a:solidFill>
                  <a:srgbClr val="FFE500"/>
                </a:solidFill>
                <a:latin typeface="Garet Bold"/>
                <a:ea typeface="Garet Bold"/>
                <a:cs typeface="Garet Bold"/>
                <a:sym typeface="Garet Bold"/>
              </a:rPr>
              <a:t>Borcelle</a:t>
            </a:r>
          </a:p>
        </p:txBody>
      </p:sp>
      <p:sp>
        <p:nvSpPr>
          <p:cNvPr name="Freeform 121" id="121"/>
          <p:cNvSpPr/>
          <p:nvPr/>
        </p:nvSpPr>
        <p:spPr>
          <a:xfrm flipH="false" flipV="false" rot="0">
            <a:off x="2822451" y="9869328"/>
            <a:ext cx="250110" cy="250110"/>
          </a:xfrm>
          <a:custGeom>
            <a:avLst/>
            <a:gdLst/>
            <a:ahLst/>
            <a:cxnLst/>
            <a:rect r="r" b="b" t="t" l="l"/>
            <a:pathLst>
              <a:path h="250110" w="250110">
                <a:moveTo>
                  <a:pt x="0" y="0"/>
                </a:moveTo>
                <a:lnTo>
                  <a:pt x="250109" y="0"/>
                </a:lnTo>
                <a:lnTo>
                  <a:pt x="250109" y="250110"/>
                </a:lnTo>
                <a:lnTo>
                  <a:pt x="0" y="25011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2" id="122"/>
          <p:cNvSpPr txBox="true"/>
          <p:nvPr/>
        </p:nvSpPr>
        <p:spPr>
          <a:xfrm rot="0">
            <a:off x="3207506" y="9954858"/>
            <a:ext cx="899322" cy="170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8"/>
              </a:lnSpc>
            </a:pPr>
            <a:r>
              <a:rPr lang="en-US" b="true" sz="1372" spc="-80">
                <a:solidFill>
                  <a:srgbClr val="FFE500"/>
                </a:solidFill>
                <a:latin typeface="Garet Bold"/>
                <a:ea typeface="Garet Bold"/>
                <a:cs typeface="Garet Bold"/>
                <a:sym typeface="Garet Bold"/>
              </a:rPr>
              <a:t> 3456-7890</a:t>
            </a:r>
          </a:p>
        </p:txBody>
      </p:sp>
      <p:sp>
        <p:nvSpPr>
          <p:cNvPr name="TextBox 123" id="123"/>
          <p:cNvSpPr txBox="true"/>
          <p:nvPr/>
        </p:nvSpPr>
        <p:spPr>
          <a:xfrm rot="0">
            <a:off x="3104886" y="9990078"/>
            <a:ext cx="102620" cy="93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9"/>
              </a:lnSpc>
            </a:pPr>
            <a:r>
              <a:rPr lang="en-US" b="true" sz="790" spc="-18">
                <a:solidFill>
                  <a:srgbClr val="FFE500"/>
                </a:solidFill>
                <a:latin typeface="Garet Bold"/>
                <a:ea typeface="Garet Bold"/>
                <a:cs typeface="Garet Bold"/>
                <a:sym typeface="Garet Bold"/>
              </a:rPr>
              <a:t>12</a:t>
            </a:r>
          </a:p>
        </p:txBody>
      </p:sp>
      <p:sp>
        <p:nvSpPr>
          <p:cNvPr name="TextBox 124" id="124"/>
          <p:cNvSpPr txBox="true"/>
          <p:nvPr/>
        </p:nvSpPr>
        <p:spPr>
          <a:xfrm rot="0">
            <a:off x="3036926" y="9853315"/>
            <a:ext cx="1019963" cy="67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3"/>
              </a:lnSpc>
            </a:pPr>
            <a:r>
              <a:rPr lang="en-US" b="true" sz="607" spc="106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PEÇA PELO ZAP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DAG0paTlzeA</dc:identifier>
  <dcterms:modified xsi:type="dcterms:W3CDTF">2011-08-01T06:04:30Z</dcterms:modified>
  <cp:revision>1</cp:revision>
  <dc:title>Encarte Semana Do Cliente Ofertas Supermercado Moderno Amarelo E Vermelho Documento A4</dc:title>
</cp:coreProperties>
</file>