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556500" cy="10693400"/>
  <p:notesSz cx="6858000" cy="9144000"/>
  <p:embeddedFontLst>
    <p:embeddedFont>
      <p:font typeface="Poppins Ultra-Bold Italics" charset="1" panose="00000900000000000000"/>
      <p:regular r:id="rId7"/>
    </p:embeddedFont>
    <p:embeddedFont>
      <p:font typeface="Poppins" charset="1" panose="00000500000000000000"/>
      <p:regular r:id="rId8"/>
    </p:embeddedFont>
    <p:embeddedFont>
      <p:font typeface="Poppins Bold" charset="1" panose="00000800000000000000"/>
      <p:regular r:id="rId9"/>
    </p:embeddedFont>
    <p:embeddedFont>
      <p:font typeface="Poppins Heavy" charset="1" panose="00000A00000000000000"/>
      <p:regular r:id="rId10"/>
    </p:embeddedFont>
    <p:embeddedFont>
      <p:font typeface="Poppins Medium Italics" charset="1" panose="0000060000000000000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png" Type="http://schemas.openxmlformats.org/officeDocument/2006/relationships/image"/><Relationship Id="rId17" Target="../media/image16.png" Type="http://schemas.openxmlformats.org/officeDocument/2006/relationships/image"/><Relationship Id="rId18" Target="../media/image17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AD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68693">
            <a:off x="-1041177" y="-3189751"/>
            <a:ext cx="9426355" cy="9426355"/>
          </a:xfrm>
          <a:custGeom>
            <a:avLst/>
            <a:gdLst/>
            <a:ahLst/>
            <a:cxnLst/>
            <a:rect r="r" b="b" t="t" l="l"/>
            <a:pathLst>
              <a:path h="9426355" w="9426355">
                <a:moveTo>
                  <a:pt x="0" y="0"/>
                </a:moveTo>
                <a:lnTo>
                  <a:pt x="9426354" y="0"/>
                </a:lnTo>
                <a:lnTo>
                  <a:pt x="9426354" y="9426355"/>
                </a:lnTo>
                <a:lnTo>
                  <a:pt x="0" y="94263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911301">
            <a:off x="-1606494" y="7134909"/>
            <a:ext cx="7548853" cy="4463095"/>
            <a:chOff x="0" y="0"/>
            <a:chExt cx="2705338" cy="159947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05339" cy="1599473"/>
            </a:xfrm>
            <a:custGeom>
              <a:avLst/>
              <a:gdLst/>
              <a:ahLst/>
              <a:cxnLst/>
              <a:rect r="r" b="b" t="t" l="l"/>
              <a:pathLst>
                <a:path h="1599473" w="2705339">
                  <a:moveTo>
                    <a:pt x="0" y="0"/>
                  </a:moveTo>
                  <a:lnTo>
                    <a:pt x="2705339" y="0"/>
                  </a:lnTo>
                  <a:lnTo>
                    <a:pt x="2705339" y="1599473"/>
                  </a:lnTo>
                  <a:lnTo>
                    <a:pt x="0" y="1599473"/>
                  </a:lnTo>
                  <a:close/>
                </a:path>
              </a:pathLst>
            </a:custGeom>
            <a:solidFill>
              <a:srgbClr val="506C3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2705338" cy="16280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902459">
            <a:off x="3222045" y="6733419"/>
            <a:ext cx="7548853" cy="4463095"/>
            <a:chOff x="0" y="0"/>
            <a:chExt cx="2705338" cy="159947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705339" cy="1599473"/>
            </a:xfrm>
            <a:custGeom>
              <a:avLst/>
              <a:gdLst/>
              <a:ahLst/>
              <a:cxnLst/>
              <a:rect r="r" b="b" t="t" l="l"/>
              <a:pathLst>
                <a:path h="1599473" w="2705339">
                  <a:moveTo>
                    <a:pt x="0" y="0"/>
                  </a:moveTo>
                  <a:lnTo>
                    <a:pt x="2705339" y="0"/>
                  </a:lnTo>
                  <a:lnTo>
                    <a:pt x="2705339" y="1599473"/>
                  </a:lnTo>
                  <a:lnTo>
                    <a:pt x="0" y="1599473"/>
                  </a:lnTo>
                  <a:close/>
                </a:path>
              </a:pathLst>
            </a:custGeom>
            <a:solidFill>
              <a:srgbClr val="506C39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2705338" cy="16280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37066" y="1384134"/>
            <a:ext cx="6885867" cy="8551866"/>
            <a:chOff x="0" y="0"/>
            <a:chExt cx="2467739" cy="306479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467739" cy="3064796"/>
            </a:xfrm>
            <a:custGeom>
              <a:avLst/>
              <a:gdLst/>
              <a:ahLst/>
              <a:cxnLst/>
              <a:rect r="r" b="b" t="t" l="l"/>
              <a:pathLst>
                <a:path h="3064796" w="2467739">
                  <a:moveTo>
                    <a:pt x="41600" y="0"/>
                  </a:moveTo>
                  <a:lnTo>
                    <a:pt x="2426140" y="0"/>
                  </a:lnTo>
                  <a:cubicBezTo>
                    <a:pt x="2449114" y="0"/>
                    <a:pt x="2467739" y="18625"/>
                    <a:pt x="2467739" y="41600"/>
                  </a:cubicBezTo>
                  <a:lnTo>
                    <a:pt x="2467739" y="3023196"/>
                  </a:lnTo>
                  <a:cubicBezTo>
                    <a:pt x="2467739" y="3046171"/>
                    <a:pt x="2449114" y="3064796"/>
                    <a:pt x="2426140" y="3064796"/>
                  </a:cubicBezTo>
                  <a:lnTo>
                    <a:pt x="41600" y="3064796"/>
                  </a:lnTo>
                  <a:cubicBezTo>
                    <a:pt x="18625" y="3064796"/>
                    <a:pt x="0" y="3046171"/>
                    <a:pt x="0" y="3023196"/>
                  </a:cubicBezTo>
                  <a:lnTo>
                    <a:pt x="0" y="41600"/>
                  </a:lnTo>
                  <a:cubicBezTo>
                    <a:pt x="0" y="18625"/>
                    <a:pt x="18625" y="0"/>
                    <a:pt x="41600" y="0"/>
                  </a:cubicBez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28575"/>
              <a:ext cx="2467739" cy="30933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529747" y="693366"/>
            <a:ext cx="5717710" cy="1945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90"/>
              </a:lnSpc>
            </a:pPr>
            <a:r>
              <a:rPr lang="en-US" b="true" sz="10778" i="true">
                <a:solidFill>
                  <a:srgbClr val="D71D1D"/>
                </a:solidFill>
                <a:latin typeface="Poppins Ultra-Bold Italics"/>
                <a:ea typeface="Poppins Ultra-Bold Italics"/>
                <a:cs typeface="Poppins Ultra-Bold Italics"/>
                <a:sym typeface="Poppins Ultra-Bold Italics"/>
              </a:rPr>
              <a:t>DEALS!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02028" y="419464"/>
            <a:ext cx="3683946" cy="8486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75"/>
              </a:lnSpc>
            </a:pPr>
            <a:r>
              <a:rPr lang="en-US" b="true" sz="4697" i="true">
                <a:solidFill>
                  <a:srgbClr val="D71D1D"/>
                </a:solidFill>
                <a:latin typeface="Poppins Ultra-Bold Italics"/>
                <a:ea typeface="Poppins Ultra-Bold Italics"/>
                <a:cs typeface="Poppins Ultra-Bold Italics"/>
                <a:sym typeface="Poppins Ultra-Bold Italics"/>
              </a:rPr>
              <a:t>GROCERY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4146228" y="208640"/>
            <a:ext cx="1056203" cy="1056203"/>
          </a:xfrm>
          <a:custGeom>
            <a:avLst/>
            <a:gdLst/>
            <a:ahLst/>
            <a:cxnLst/>
            <a:rect r="r" b="b" t="t" l="l"/>
            <a:pathLst>
              <a:path h="1056203" w="1056203">
                <a:moveTo>
                  <a:pt x="0" y="0"/>
                </a:moveTo>
                <a:lnTo>
                  <a:pt x="1056203" y="0"/>
                </a:lnTo>
                <a:lnTo>
                  <a:pt x="1056203" y="1056203"/>
                </a:lnTo>
                <a:lnTo>
                  <a:pt x="0" y="10562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4296330" y="358742"/>
            <a:ext cx="756000" cy="756000"/>
          </a:xfrm>
          <a:custGeom>
            <a:avLst/>
            <a:gdLst/>
            <a:ahLst/>
            <a:cxnLst/>
            <a:rect r="r" b="b" t="t" l="l"/>
            <a:pathLst>
              <a:path h="756000" w="756000">
                <a:moveTo>
                  <a:pt x="0" y="0"/>
                </a:moveTo>
                <a:lnTo>
                  <a:pt x="756000" y="0"/>
                </a:lnTo>
                <a:lnTo>
                  <a:pt x="756000" y="756000"/>
                </a:lnTo>
                <a:lnTo>
                  <a:pt x="0" y="756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3520383" y="2509407"/>
            <a:ext cx="3283617" cy="776074"/>
            <a:chOff x="0" y="0"/>
            <a:chExt cx="1176774" cy="27812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176774" cy="278127"/>
            </a:xfrm>
            <a:custGeom>
              <a:avLst/>
              <a:gdLst/>
              <a:ahLst/>
              <a:cxnLst/>
              <a:rect r="r" b="b" t="t" l="l"/>
              <a:pathLst>
                <a:path h="278127" w="1176774">
                  <a:moveTo>
                    <a:pt x="87236" y="0"/>
                  </a:moveTo>
                  <a:lnTo>
                    <a:pt x="1089538" y="0"/>
                  </a:lnTo>
                  <a:cubicBezTo>
                    <a:pt x="1137717" y="0"/>
                    <a:pt x="1176774" y="39057"/>
                    <a:pt x="1176774" y="87236"/>
                  </a:cubicBezTo>
                  <a:lnTo>
                    <a:pt x="1176774" y="190891"/>
                  </a:lnTo>
                  <a:cubicBezTo>
                    <a:pt x="1176774" y="239070"/>
                    <a:pt x="1137717" y="278127"/>
                    <a:pt x="1089538" y="278127"/>
                  </a:cubicBezTo>
                  <a:lnTo>
                    <a:pt x="87236" y="278127"/>
                  </a:lnTo>
                  <a:cubicBezTo>
                    <a:pt x="39057" y="278127"/>
                    <a:pt x="0" y="239070"/>
                    <a:pt x="0" y="190891"/>
                  </a:cubicBezTo>
                  <a:lnTo>
                    <a:pt x="0" y="87236"/>
                  </a:lnTo>
                  <a:cubicBezTo>
                    <a:pt x="0" y="39057"/>
                    <a:pt x="39057" y="0"/>
                    <a:pt x="87236" y="0"/>
                  </a:cubicBezTo>
                  <a:close/>
                </a:path>
              </a:pathLst>
            </a:custGeom>
            <a:solidFill>
              <a:srgbClr val="D71D1D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28575"/>
              <a:ext cx="1176774" cy="3067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585675" y="2509407"/>
            <a:ext cx="2856379" cy="776074"/>
            <a:chOff x="0" y="0"/>
            <a:chExt cx="1023662" cy="27812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023662" cy="278127"/>
            </a:xfrm>
            <a:custGeom>
              <a:avLst/>
              <a:gdLst/>
              <a:ahLst/>
              <a:cxnLst/>
              <a:rect r="r" b="b" t="t" l="l"/>
              <a:pathLst>
                <a:path h="278127" w="1023662">
                  <a:moveTo>
                    <a:pt x="100285" y="0"/>
                  </a:moveTo>
                  <a:lnTo>
                    <a:pt x="923377" y="0"/>
                  </a:lnTo>
                  <a:cubicBezTo>
                    <a:pt x="978763" y="0"/>
                    <a:pt x="1023662" y="44899"/>
                    <a:pt x="1023662" y="100285"/>
                  </a:cubicBezTo>
                  <a:lnTo>
                    <a:pt x="1023662" y="177843"/>
                  </a:lnTo>
                  <a:cubicBezTo>
                    <a:pt x="1023662" y="204440"/>
                    <a:pt x="1013096" y="229948"/>
                    <a:pt x="994289" y="248755"/>
                  </a:cubicBezTo>
                  <a:cubicBezTo>
                    <a:pt x="975482" y="267562"/>
                    <a:pt x="949974" y="278127"/>
                    <a:pt x="923377" y="278127"/>
                  </a:cubicBezTo>
                  <a:lnTo>
                    <a:pt x="100285" y="278127"/>
                  </a:lnTo>
                  <a:cubicBezTo>
                    <a:pt x="73688" y="278127"/>
                    <a:pt x="48180" y="267562"/>
                    <a:pt x="29373" y="248755"/>
                  </a:cubicBezTo>
                  <a:cubicBezTo>
                    <a:pt x="10566" y="229948"/>
                    <a:pt x="0" y="204440"/>
                    <a:pt x="0" y="177843"/>
                  </a:cubicBezTo>
                  <a:lnTo>
                    <a:pt x="0" y="100285"/>
                  </a:lnTo>
                  <a:cubicBezTo>
                    <a:pt x="0" y="73688"/>
                    <a:pt x="10566" y="48180"/>
                    <a:pt x="29373" y="29373"/>
                  </a:cubicBezTo>
                  <a:cubicBezTo>
                    <a:pt x="48180" y="10566"/>
                    <a:pt x="73688" y="0"/>
                    <a:pt x="10028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373535"/>
              </a:solidFill>
              <a:prstDash val="solid"/>
              <a:round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28575"/>
              <a:ext cx="1023662" cy="3067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756000" y="3563806"/>
            <a:ext cx="1924842" cy="1924842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48818" y="0"/>
                  </a:moveTo>
                  <a:lnTo>
                    <a:pt x="663982" y="0"/>
                  </a:lnTo>
                  <a:cubicBezTo>
                    <a:pt x="746172" y="0"/>
                    <a:pt x="812800" y="66628"/>
                    <a:pt x="812800" y="148818"/>
                  </a:cubicBezTo>
                  <a:lnTo>
                    <a:pt x="812800" y="663982"/>
                  </a:lnTo>
                  <a:cubicBezTo>
                    <a:pt x="812800" y="746172"/>
                    <a:pt x="746172" y="812800"/>
                    <a:pt x="663982" y="812800"/>
                  </a:cubicBezTo>
                  <a:lnTo>
                    <a:pt x="148818" y="812800"/>
                  </a:lnTo>
                  <a:cubicBezTo>
                    <a:pt x="66628" y="812800"/>
                    <a:pt x="0" y="746172"/>
                    <a:pt x="0" y="663982"/>
                  </a:cubicBezTo>
                  <a:lnTo>
                    <a:pt x="0" y="148818"/>
                  </a:lnTo>
                  <a:cubicBezTo>
                    <a:pt x="0" y="66628"/>
                    <a:pt x="66628" y="0"/>
                    <a:pt x="148818" y="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756000" y="5613834"/>
            <a:ext cx="1924842" cy="1924842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48818" y="0"/>
                  </a:moveTo>
                  <a:lnTo>
                    <a:pt x="663982" y="0"/>
                  </a:lnTo>
                  <a:cubicBezTo>
                    <a:pt x="746172" y="0"/>
                    <a:pt x="812800" y="66628"/>
                    <a:pt x="812800" y="148818"/>
                  </a:cubicBezTo>
                  <a:lnTo>
                    <a:pt x="812800" y="663982"/>
                  </a:lnTo>
                  <a:cubicBezTo>
                    <a:pt x="812800" y="746172"/>
                    <a:pt x="746172" y="812800"/>
                    <a:pt x="663982" y="812800"/>
                  </a:cubicBezTo>
                  <a:lnTo>
                    <a:pt x="148818" y="812800"/>
                  </a:lnTo>
                  <a:cubicBezTo>
                    <a:pt x="66628" y="812800"/>
                    <a:pt x="0" y="746172"/>
                    <a:pt x="0" y="663982"/>
                  </a:cubicBezTo>
                  <a:lnTo>
                    <a:pt x="0" y="148818"/>
                  </a:lnTo>
                  <a:cubicBezTo>
                    <a:pt x="0" y="66628"/>
                    <a:pt x="66628" y="0"/>
                    <a:pt x="148818" y="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2817579" y="3563806"/>
            <a:ext cx="1924842" cy="1924842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48818" y="0"/>
                  </a:moveTo>
                  <a:lnTo>
                    <a:pt x="663982" y="0"/>
                  </a:lnTo>
                  <a:cubicBezTo>
                    <a:pt x="746172" y="0"/>
                    <a:pt x="812800" y="66628"/>
                    <a:pt x="812800" y="148818"/>
                  </a:cubicBezTo>
                  <a:lnTo>
                    <a:pt x="812800" y="663982"/>
                  </a:lnTo>
                  <a:cubicBezTo>
                    <a:pt x="812800" y="746172"/>
                    <a:pt x="746172" y="812800"/>
                    <a:pt x="663982" y="812800"/>
                  </a:cubicBezTo>
                  <a:lnTo>
                    <a:pt x="148818" y="812800"/>
                  </a:lnTo>
                  <a:cubicBezTo>
                    <a:pt x="66628" y="812800"/>
                    <a:pt x="0" y="746172"/>
                    <a:pt x="0" y="663982"/>
                  </a:cubicBezTo>
                  <a:lnTo>
                    <a:pt x="0" y="148818"/>
                  </a:lnTo>
                  <a:cubicBezTo>
                    <a:pt x="0" y="66628"/>
                    <a:pt x="66628" y="0"/>
                    <a:pt x="148818" y="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31" id="31"/>
          <p:cNvSpPr/>
          <p:nvPr/>
        </p:nvSpPr>
        <p:spPr>
          <a:xfrm flipH="true" flipV="false" rot="0">
            <a:off x="3159782" y="4097076"/>
            <a:ext cx="1471922" cy="1173858"/>
          </a:xfrm>
          <a:custGeom>
            <a:avLst/>
            <a:gdLst/>
            <a:ahLst/>
            <a:cxnLst/>
            <a:rect r="r" b="b" t="t" l="l"/>
            <a:pathLst>
              <a:path h="1173858" w="1471922">
                <a:moveTo>
                  <a:pt x="1471922" y="0"/>
                </a:moveTo>
                <a:lnTo>
                  <a:pt x="0" y="0"/>
                </a:lnTo>
                <a:lnTo>
                  <a:pt x="0" y="1173858"/>
                </a:lnTo>
                <a:lnTo>
                  <a:pt x="1471922" y="1173858"/>
                </a:lnTo>
                <a:lnTo>
                  <a:pt x="1471922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grpSp>
        <p:nvGrpSpPr>
          <p:cNvPr name="Group 32" id="32"/>
          <p:cNvGrpSpPr/>
          <p:nvPr/>
        </p:nvGrpSpPr>
        <p:grpSpPr>
          <a:xfrm rot="0">
            <a:off x="2817579" y="5613834"/>
            <a:ext cx="1924842" cy="1924842"/>
            <a:chOff x="0" y="0"/>
            <a:chExt cx="812800" cy="8128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48818" y="0"/>
                  </a:moveTo>
                  <a:lnTo>
                    <a:pt x="663982" y="0"/>
                  </a:lnTo>
                  <a:cubicBezTo>
                    <a:pt x="746172" y="0"/>
                    <a:pt x="812800" y="66628"/>
                    <a:pt x="812800" y="148818"/>
                  </a:cubicBezTo>
                  <a:lnTo>
                    <a:pt x="812800" y="663982"/>
                  </a:lnTo>
                  <a:cubicBezTo>
                    <a:pt x="812800" y="746172"/>
                    <a:pt x="746172" y="812800"/>
                    <a:pt x="663982" y="812800"/>
                  </a:cubicBezTo>
                  <a:lnTo>
                    <a:pt x="148818" y="812800"/>
                  </a:lnTo>
                  <a:cubicBezTo>
                    <a:pt x="66628" y="812800"/>
                    <a:pt x="0" y="746172"/>
                    <a:pt x="0" y="663982"/>
                  </a:cubicBezTo>
                  <a:lnTo>
                    <a:pt x="0" y="148818"/>
                  </a:lnTo>
                  <a:cubicBezTo>
                    <a:pt x="0" y="66628"/>
                    <a:pt x="66628" y="0"/>
                    <a:pt x="148818" y="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35" id="35"/>
          <p:cNvSpPr/>
          <p:nvPr/>
        </p:nvSpPr>
        <p:spPr>
          <a:xfrm flipH="false" flipV="false" rot="0">
            <a:off x="944593" y="3965661"/>
            <a:ext cx="1547657" cy="1205238"/>
          </a:xfrm>
          <a:custGeom>
            <a:avLst/>
            <a:gdLst/>
            <a:ahLst/>
            <a:cxnLst/>
            <a:rect r="r" b="b" t="t" l="l"/>
            <a:pathLst>
              <a:path h="1205238" w="1547657">
                <a:moveTo>
                  <a:pt x="0" y="0"/>
                </a:moveTo>
                <a:lnTo>
                  <a:pt x="1547657" y="0"/>
                </a:lnTo>
                <a:lnTo>
                  <a:pt x="1547657" y="1205238"/>
                </a:lnTo>
                <a:lnTo>
                  <a:pt x="0" y="120523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36" id="36"/>
          <p:cNvSpPr txBox="true"/>
          <p:nvPr/>
        </p:nvSpPr>
        <p:spPr>
          <a:xfrm rot="0">
            <a:off x="966518" y="3751766"/>
            <a:ext cx="1069272" cy="3992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19"/>
              </a:lnSpc>
              <a:spcBef>
                <a:spcPct val="0"/>
              </a:spcBef>
            </a:pPr>
            <a:r>
              <a:rPr lang="en-US" sz="1156">
                <a:solidFill>
                  <a:srgbClr val="373535"/>
                </a:solidFill>
                <a:latin typeface="Poppins"/>
                <a:ea typeface="Poppins"/>
                <a:cs typeface="Poppins"/>
                <a:sym typeface="Poppins"/>
              </a:rPr>
              <a:t>RAW BEEF MEAT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966518" y="5801794"/>
            <a:ext cx="751903" cy="3992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19"/>
              </a:lnSpc>
              <a:spcBef>
                <a:spcPct val="0"/>
              </a:spcBef>
            </a:pPr>
            <a:r>
              <a:rPr lang="en-US" sz="1156">
                <a:solidFill>
                  <a:srgbClr val="373535"/>
                </a:solidFill>
                <a:latin typeface="Poppins"/>
                <a:ea typeface="Poppins"/>
                <a:cs typeface="Poppins"/>
                <a:sym typeface="Poppins"/>
              </a:rPr>
              <a:t>RAW SHRIMP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3028097" y="3751766"/>
            <a:ext cx="1069272" cy="3992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19"/>
              </a:lnSpc>
              <a:spcBef>
                <a:spcPct val="0"/>
              </a:spcBef>
            </a:pPr>
            <a:r>
              <a:rPr lang="en-US" sz="1156">
                <a:solidFill>
                  <a:srgbClr val="373535"/>
                </a:solidFill>
                <a:latin typeface="Poppins"/>
                <a:ea typeface="Poppins"/>
                <a:cs typeface="Poppins"/>
                <a:sym typeface="Poppins"/>
              </a:rPr>
              <a:t>WHOLE CHICKEN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3028097" y="5801794"/>
            <a:ext cx="1069272" cy="3992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19"/>
              </a:lnSpc>
              <a:spcBef>
                <a:spcPct val="0"/>
              </a:spcBef>
            </a:pPr>
            <a:r>
              <a:rPr lang="en-US" sz="1156">
                <a:solidFill>
                  <a:srgbClr val="373535"/>
                </a:solidFill>
                <a:latin typeface="Poppins"/>
                <a:ea typeface="Poppins"/>
                <a:cs typeface="Poppins"/>
                <a:sym typeface="Poppins"/>
              </a:rPr>
              <a:t>FRESH CABBAGE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823904" y="3803934"/>
            <a:ext cx="850920" cy="1651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399"/>
              </a:lnSpc>
              <a:spcBef>
                <a:spcPct val="0"/>
              </a:spcBef>
            </a:pPr>
            <a:r>
              <a:rPr lang="en-US" b="true" sz="999">
                <a:solidFill>
                  <a:srgbClr val="373535"/>
                </a:solidFill>
                <a:latin typeface="Poppins Bold"/>
                <a:ea typeface="Poppins Bold"/>
                <a:cs typeface="Poppins Bold"/>
                <a:sym typeface="Poppins Bold"/>
              </a:rPr>
              <a:t>$12.20 / KG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823904" y="5853963"/>
            <a:ext cx="850920" cy="1651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399"/>
              </a:lnSpc>
              <a:spcBef>
                <a:spcPct val="0"/>
              </a:spcBef>
            </a:pPr>
            <a:r>
              <a:rPr lang="en-US" b="true" sz="999">
                <a:solidFill>
                  <a:srgbClr val="373535"/>
                </a:solidFill>
                <a:latin typeface="Poppins Bold"/>
                <a:ea typeface="Poppins Bold"/>
                <a:cs typeface="Poppins Bold"/>
                <a:sym typeface="Poppins Bold"/>
              </a:rPr>
              <a:t>$18.20 / KG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3885483" y="3803934"/>
            <a:ext cx="850920" cy="1651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399"/>
              </a:lnSpc>
              <a:spcBef>
                <a:spcPct val="0"/>
              </a:spcBef>
            </a:pPr>
            <a:r>
              <a:rPr lang="en-US" b="true" sz="999">
                <a:solidFill>
                  <a:srgbClr val="373535"/>
                </a:solidFill>
                <a:latin typeface="Poppins Bold"/>
                <a:ea typeface="Poppins Bold"/>
                <a:cs typeface="Poppins Bold"/>
                <a:sym typeface="Poppins Bold"/>
              </a:rPr>
              <a:t>$15.50 / KG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3885483" y="5853963"/>
            <a:ext cx="850920" cy="1651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399"/>
              </a:lnSpc>
              <a:spcBef>
                <a:spcPct val="0"/>
              </a:spcBef>
            </a:pPr>
            <a:r>
              <a:rPr lang="en-US" b="true" sz="999">
                <a:solidFill>
                  <a:srgbClr val="373535"/>
                </a:solidFill>
                <a:latin typeface="Poppins Bold"/>
                <a:ea typeface="Poppins Bold"/>
                <a:cs typeface="Poppins Bold"/>
                <a:sym typeface="Poppins Bold"/>
              </a:rPr>
              <a:t>$10.20 / KG</a:t>
            </a:r>
          </a:p>
        </p:txBody>
      </p:sp>
      <p:grpSp>
        <p:nvGrpSpPr>
          <p:cNvPr name="Group 44" id="44"/>
          <p:cNvGrpSpPr/>
          <p:nvPr/>
        </p:nvGrpSpPr>
        <p:grpSpPr>
          <a:xfrm rot="0">
            <a:off x="4879158" y="3563806"/>
            <a:ext cx="1924842" cy="1924842"/>
            <a:chOff x="0" y="0"/>
            <a:chExt cx="812800" cy="81280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48818" y="0"/>
                  </a:moveTo>
                  <a:lnTo>
                    <a:pt x="663982" y="0"/>
                  </a:lnTo>
                  <a:cubicBezTo>
                    <a:pt x="746172" y="0"/>
                    <a:pt x="812800" y="66628"/>
                    <a:pt x="812800" y="148818"/>
                  </a:cubicBezTo>
                  <a:lnTo>
                    <a:pt x="812800" y="663982"/>
                  </a:lnTo>
                  <a:cubicBezTo>
                    <a:pt x="812800" y="746172"/>
                    <a:pt x="746172" y="812800"/>
                    <a:pt x="663982" y="812800"/>
                  </a:cubicBezTo>
                  <a:lnTo>
                    <a:pt x="148818" y="812800"/>
                  </a:lnTo>
                  <a:cubicBezTo>
                    <a:pt x="66628" y="812800"/>
                    <a:pt x="0" y="746172"/>
                    <a:pt x="0" y="663982"/>
                  </a:cubicBezTo>
                  <a:lnTo>
                    <a:pt x="0" y="148818"/>
                  </a:lnTo>
                  <a:cubicBezTo>
                    <a:pt x="0" y="66628"/>
                    <a:pt x="66628" y="0"/>
                    <a:pt x="148818" y="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4879158" y="5613834"/>
            <a:ext cx="1924842" cy="1924842"/>
            <a:chOff x="0" y="0"/>
            <a:chExt cx="812800" cy="812800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48818" y="0"/>
                  </a:moveTo>
                  <a:lnTo>
                    <a:pt x="663982" y="0"/>
                  </a:lnTo>
                  <a:cubicBezTo>
                    <a:pt x="746172" y="0"/>
                    <a:pt x="812800" y="66628"/>
                    <a:pt x="812800" y="148818"/>
                  </a:cubicBezTo>
                  <a:lnTo>
                    <a:pt x="812800" y="663982"/>
                  </a:lnTo>
                  <a:cubicBezTo>
                    <a:pt x="812800" y="746172"/>
                    <a:pt x="746172" y="812800"/>
                    <a:pt x="663982" y="812800"/>
                  </a:cubicBezTo>
                  <a:lnTo>
                    <a:pt x="148818" y="812800"/>
                  </a:lnTo>
                  <a:cubicBezTo>
                    <a:pt x="66628" y="812800"/>
                    <a:pt x="0" y="746172"/>
                    <a:pt x="0" y="663982"/>
                  </a:cubicBezTo>
                  <a:lnTo>
                    <a:pt x="0" y="148818"/>
                  </a:lnTo>
                  <a:cubicBezTo>
                    <a:pt x="0" y="66628"/>
                    <a:pt x="66628" y="0"/>
                    <a:pt x="148818" y="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50" id="50"/>
          <p:cNvSpPr/>
          <p:nvPr/>
        </p:nvSpPr>
        <p:spPr>
          <a:xfrm flipH="true" flipV="false" rot="0">
            <a:off x="4879158" y="3995880"/>
            <a:ext cx="1924842" cy="1330547"/>
          </a:xfrm>
          <a:custGeom>
            <a:avLst/>
            <a:gdLst/>
            <a:ahLst/>
            <a:cxnLst/>
            <a:rect r="r" b="b" t="t" l="l"/>
            <a:pathLst>
              <a:path h="1330547" w="1924842">
                <a:moveTo>
                  <a:pt x="1924842" y="0"/>
                </a:moveTo>
                <a:lnTo>
                  <a:pt x="0" y="0"/>
                </a:lnTo>
                <a:lnTo>
                  <a:pt x="0" y="1330547"/>
                </a:lnTo>
                <a:lnTo>
                  <a:pt x="1924842" y="1330547"/>
                </a:lnTo>
                <a:lnTo>
                  <a:pt x="1924842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51" id="51"/>
          <p:cNvSpPr txBox="true"/>
          <p:nvPr/>
        </p:nvSpPr>
        <p:spPr>
          <a:xfrm rot="0">
            <a:off x="5089676" y="3751766"/>
            <a:ext cx="1069272" cy="3992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19"/>
              </a:lnSpc>
              <a:spcBef>
                <a:spcPct val="0"/>
              </a:spcBef>
            </a:pPr>
            <a:r>
              <a:rPr lang="en-US" sz="1156">
                <a:solidFill>
                  <a:srgbClr val="373535"/>
                </a:solidFill>
                <a:latin typeface="Poppins"/>
                <a:ea typeface="Poppins"/>
                <a:cs typeface="Poppins"/>
                <a:sym typeface="Poppins"/>
              </a:rPr>
              <a:t>SLICED SALMON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5089676" y="5801794"/>
            <a:ext cx="765469" cy="3992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19"/>
              </a:lnSpc>
              <a:spcBef>
                <a:spcPct val="0"/>
              </a:spcBef>
            </a:pPr>
            <a:r>
              <a:rPr lang="en-US" sz="1156">
                <a:solidFill>
                  <a:srgbClr val="373535"/>
                </a:solidFill>
                <a:latin typeface="Poppins"/>
                <a:ea typeface="Poppins"/>
                <a:cs typeface="Poppins"/>
                <a:sym typeface="Poppins"/>
              </a:rPr>
              <a:t>FRESH BANANA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5947061" y="3803934"/>
            <a:ext cx="850920" cy="1651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399"/>
              </a:lnSpc>
              <a:spcBef>
                <a:spcPct val="0"/>
              </a:spcBef>
            </a:pPr>
            <a:r>
              <a:rPr lang="en-US" b="true" sz="999">
                <a:solidFill>
                  <a:srgbClr val="373535"/>
                </a:solidFill>
                <a:latin typeface="Poppins Bold"/>
                <a:ea typeface="Poppins Bold"/>
                <a:cs typeface="Poppins Bold"/>
                <a:sym typeface="Poppins Bold"/>
              </a:rPr>
              <a:t>$16.20 / KG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5947061" y="5853963"/>
            <a:ext cx="850920" cy="1651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399"/>
              </a:lnSpc>
              <a:spcBef>
                <a:spcPct val="0"/>
              </a:spcBef>
            </a:pPr>
            <a:r>
              <a:rPr lang="en-US" b="true" sz="999">
                <a:solidFill>
                  <a:srgbClr val="373535"/>
                </a:solidFill>
                <a:latin typeface="Poppins Bold"/>
                <a:ea typeface="Poppins Bold"/>
                <a:cs typeface="Poppins Bold"/>
                <a:sym typeface="Poppins Bold"/>
              </a:rPr>
              <a:t>$10.99 / KG</a:t>
            </a:r>
          </a:p>
        </p:txBody>
      </p:sp>
      <p:grpSp>
        <p:nvGrpSpPr>
          <p:cNvPr name="Group 55" id="55"/>
          <p:cNvGrpSpPr/>
          <p:nvPr/>
        </p:nvGrpSpPr>
        <p:grpSpPr>
          <a:xfrm rot="0">
            <a:off x="756000" y="7663862"/>
            <a:ext cx="1924842" cy="1924842"/>
            <a:chOff x="0" y="0"/>
            <a:chExt cx="812800" cy="812800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48818" y="0"/>
                  </a:moveTo>
                  <a:lnTo>
                    <a:pt x="663982" y="0"/>
                  </a:lnTo>
                  <a:cubicBezTo>
                    <a:pt x="746172" y="0"/>
                    <a:pt x="812800" y="66628"/>
                    <a:pt x="812800" y="148818"/>
                  </a:cubicBezTo>
                  <a:lnTo>
                    <a:pt x="812800" y="663982"/>
                  </a:lnTo>
                  <a:cubicBezTo>
                    <a:pt x="812800" y="746172"/>
                    <a:pt x="746172" y="812800"/>
                    <a:pt x="663982" y="812800"/>
                  </a:cubicBezTo>
                  <a:lnTo>
                    <a:pt x="148818" y="812800"/>
                  </a:lnTo>
                  <a:cubicBezTo>
                    <a:pt x="66628" y="812800"/>
                    <a:pt x="0" y="746172"/>
                    <a:pt x="0" y="663982"/>
                  </a:cubicBezTo>
                  <a:lnTo>
                    <a:pt x="0" y="148818"/>
                  </a:lnTo>
                  <a:cubicBezTo>
                    <a:pt x="0" y="66628"/>
                    <a:pt x="66628" y="0"/>
                    <a:pt x="148818" y="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name="TextBox 57" id="57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58" id="58"/>
          <p:cNvGrpSpPr/>
          <p:nvPr/>
        </p:nvGrpSpPr>
        <p:grpSpPr>
          <a:xfrm rot="0">
            <a:off x="2817579" y="7663862"/>
            <a:ext cx="1924842" cy="1924842"/>
            <a:chOff x="0" y="0"/>
            <a:chExt cx="812800" cy="812800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48818" y="0"/>
                  </a:moveTo>
                  <a:lnTo>
                    <a:pt x="663982" y="0"/>
                  </a:lnTo>
                  <a:cubicBezTo>
                    <a:pt x="746172" y="0"/>
                    <a:pt x="812800" y="66628"/>
                    <a:pt x="812800" y="148818"/>
                  </a:cubicBezTo>
                  <a:lnTo>
                    <a:pt x="812800" y="663982"/>
                  </a:lnTo>
                  <a:cubicBezTo>
                    <a:pt x="812800" y="746172"/>
                    <a:pt x="746172" y="812800"/>
                    <a:pt x="663982" y="812800"/>
                  </a:cubicBezTo>
                  <a:lnTo>
                    <a:pt x="148818" y="812800"/>
                  </a:lnTo>
                  <a:cubicBezTo>
                    <a:pt x="66628" y="812800"/>
                    <a:pt x="0" y="746172"/>
                    <a:pt x="0" y="663982"/>
                  </a:cubicBezTo>
                  <a:lnTo>
                    <a:pt x="0" y="148818"/>
                  </a:lnTo>
                  <a:cubicBezTo>
                    <a:pt x="0" y="66628"/>
                    <a:pt x="66628" y="0"/>
                    <a:pt x="148818" y="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name="TextBox 60" id="60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61" id="61"/>
          <p:cNvSpPr txBox="true"/>
          <p:nvPr/>
        </p:nvSpPr>
        <p:spPr>
          <a:xfrm rot="0">
            <a:off x="966518" y="7891101"/>
            <a:ext cx="1069272" cy="3992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19"/>
              </a:lnSpc>
              <a:spcBef>
                <a:spcPct val="0"/>
              </a:spcBef>
            </a:pPr>
            <a:r>
              <a:rPr lang="en-US" sz="1156">
                <a:solidFill>
                  <a:srgbClr val="373535"/>
                </a:solidFill>
                <a:latin typeface="Poppins"/>
                <a:ea typeface="Poppins"/>
                <a:cs typeface="Poppins"/>
                <a:sym typeface="Poppins"/>
              </a:rPr>
              <a:t>FRESH POMEGRANATE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3028097" y="7851822"/>
            <a:ext cx="1069272" cy="3992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19"/>
              </a:lnSpc>
              <a:spcBef>
                <a:spcPct val="0"/>
              </a:spcBef>
            </a:pPr>
            <a:r>
              <a:rPr lang="en-US" sz="1156">
                <a:solidFill>
                  <a:srgbClr val="373535"/>
                </a:solidFill>
                <a:latin typeface="Poppins"/>
                <a:ea typeface="Poppins"/>
                <a:cs typeface="Poppins"/>
                <a:sym typeface="Poppins"/>
              </a:rPr>
              <a:t>ORGANIC GREEN PEAS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1823904" y="7903991"/>
            <a:ext cx="850920" cy="1651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399"/>
              </a:lnSpc>
              <a:spcBef>
                <a:spcPct val="0"/>
              </a:spcBef>
            </a:pPr>
            <a:r>
              <a:rPr lang="en-US" b="true" sz="999">
                <a:solidFill>
                  <a:srgbClr val="373535"/>
                </a:solidFill>
                <a:latin typeface="Poppins Bold"/>
                <a:ea typeface="Poppins Bold"/>
                <a:cs typeface="Poppins Bold"/>
                <a:sym typeface="Poppins Bold"/>
              </a:rPr>
              <a:t>$18.20 / KG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3885483" y="7903991"/>
            <a:ext cx="850920" cy="1651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399"/>
              </a:lnSpc>
              <a:spcBef>
                <a:spcPct val="0"/>
              </a:spcBef>
            </a:pPr>
            <a:r>
              <a:rPr lang="en-US" b="true" sz="999">
                <a:solidFill>
                  <a:srgbClr val="373535"/>
                </a:solidFill>
                <a:latin typeface="Poppins Bold"/>
                <a:ea typeface="Poppins Bold"/>
                <a:cs typeface="Poppins Bold"/>
                <a:sym typeface="Poppins Bold"/>
              </a:rPr>
              <a:t>$11.20 / KG</a:t>
            </a:r>
          </a:p>
        </p:txBody>
      </p:sp>
      <p:grpSp>
        <p:nvGrpSpPr>
          <p:cNvPr name="Group 65" id="65"/>
          <p:cNvGrpSpPr/>
          <p:nvPr/>
        </p:nvGrpSpPr>
        <p:grpSpPr>
          <a:xfrm rot="0">
            <a:off x="4879158" y="7663862"/>
            <a:ext cx="1924842" cy="1924842"/>
            <a:chOff x="0" y="0"/>
            <a:chExt cx="812800" cy="812800"/>
          </a:xfrm>
        </p:grpSpPr>
        <p:sp>
          <p:nvSpPr>
            <p:cNvPr name="Freeform 66" id="6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48818" y="0"/>
                  </a:moveTo>
                  <a:lnTo>
                    <a:pt x="663982" y="0"/>
                  </a:lnTo>
                  <a:cubicBezTo>
                    <a:pt x="746172" y="0"/>
                    <a:pt x="812800" y="66628"/>
                    <a:pt x="812800" y="148818"/>
                  </a:cubicBezTo>
                  <a:lnTo>
                    <a:pt x="812800" y="663982"/>
                  </a:lnTo>
                  <a:cubicBezTo>
                    <a:pt x="812800" y="746172"/>
                    <a:pt x="746172" y="812800"/>
                    <a:pt x="663982" y="812800"/>
                  </a:cubicBezTo>
                  <a:lnTo>
                    <a:pt x="148818" y="812800"/>
                  </a:lnTo>
                  <a:cubicBezTo>
                    <a:pt x="66628" y="812800"/>
                    <a:pt x="0" y="746172"/>
                    <a:pt x="0" y="663982"/>
                  </a:cubicBezTo>
                  <a:lnTo>
                    <a:pt x="0" y="148818"/>
                  </a:lnTo>
                  <a:cubicBezTo>
                    <a:pt x="0" y="66628"/>
                    <a:pt x="66628" y="0"/>
                    <a:pt x="148818" y="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name="TextBox 67" id="67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68" id="68"/>
          <p:cNvSpPr txBox="true"/>
          <p:nvPr/>
        </p:nvSpPr>
        <p:spPr>
          <a:xfrm rot="0">
            <a:off x="5089676" y="7851822"/>
            <a:ext cx="929613" cy="3992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19"/>
              </a:lnSpc>
              <a:spcBef>
                <a:spcPct val="0"/>
              </a:spcBef>
            </a:pPr>
            <a:r>
              <a:rPr lang="en-US" sz="1156">
                <a:solidFill>
                  <a:srgbClr val="373535"/>
                </a:solidFill>
                <a:latin typeface="Poppins"/>
                <a:ea typeface="Poppins"/>
                <a:cs typeface="Poppins"/>
                <a:sym typeface="Poppins"/>
              </a:rPr>
              <a:t>GREEN CITRUS LIME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5947061" y="7903991"/>
            <a:ext cx="850920" cy="1651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399"/>
              </a:lnSpc>
              <a:spcBef>
                <a:spcPct val="0"/>
              </a:spcBef>
            </a:pPr>
            <a:r>
              <a:rPr lang="en-US" b="true" sz="999">
                <a:solidFill>
                  <a:srgbClr val="373535"/>
                </a:solidFill>
                <a:latin typeface="Poppins Bold"/>
                <a:ea typeface="Poppins Bold"/>
                <a:cs typeface="Poppins Bold"/>
                <a:sym typeface="Poppins Bold"/>
              </a:rPr>
              <a:t>$12.50 / KG</a:t>
            </a:r>
          </a:p>
        </p:txBody>
      </p:sp>
      <p:grpSp>
        <p:nvGrpSpPr>
          <p:cNvPr name="Group 70" id="70"/>
          <p:cNvGrpSpPr/>
          <p:nvPr/>
        </p:nvGrpSpPr>
        <p:grpSpPr>
          <a:xfrm rot="-5400000">
            <a:off x="4823816" y="-1418848"/>
            <a:ext cx="3280109" cy="1640054"/>
            <a:chOff x="0" y="0"/>
            <a:chExt cx="812800" cy="406400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812800" cy="406400"/>
            </a:xfrm>
            <a:custGeom>
              <a:avLst/>
              <a:gdLst/>
              <a:ahLst/>
              <a:cxnLst/>
              <a:rect r="r" b="b" t="t" l="l"/>
              <a:pathLst>
                <a:path h="406400" w="812800">
                  <a:moveTo>
                    <a:pt x="609600" y="0"/>
                  </a:moveTo>
                  <a:cubicBezTo>
                    <a:pt x="721824" y="0"/>
                    <a:pt x="812800" y="90976"/>
                    <a:pt x="812800" y="203200"/>
                  </a:cubicBezTo>
                  <a:cubicBezTo>
                    <a:pt x="812800" y="315424"/>
                    <a:pt x="721824" y="406400"/>
                    <a:pt x="6096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2" id="72"/>
            <p:cNvSpPr txBox="true"/>
            <p:nvPr/>
          </p:nvSpPr>
          <p:spPr>
            <a:xfrm>
              <a:off x="0" y="-28575"/>
              <a:ext cx="812800" cy="434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73" id="73"/>
          <p:cNvSpPr/>
          <p:nvPr/>
        </p:nvSpPr>
        <p:spPr>
          <a:xfrm flipH="false" flipV="false" rot="0">
            <a:off x="5913579" y="228288"/>
            <a:ext cx="333878" cy="460521"/>
          </a:xfrm>
          <a:custGeom>
            <a:avLst/>
            <a:gdLst/>
            <a:ahLst/>
            <a:cxnLst/>
            <a:rect r="r" b="b" t="t" l="l"/>
            <a:pathLst>
              <a:path h="460521" w="333878">
                <a:moveTo>
                  <a:pt x="0" y="0"/>
                </a:moveTo>
                <a:lnTo>
                  <a:pt x="333878" y="0"/>
                </a:lnTo>
                <a:lnTo>
                  <a:pt x="333878" y="460521"/>
                </a:lnTo>
                <a:lnTo>
                  <a:pt x="0" y="4605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4" id="74"/>
          <p:cNvSpPr/>
          <p:nvPr/>
        </p:nvSpPr>
        <p:spPr>
          <a:xfrm flipH="false" flipV="false" rot="0">
            <a:off x="935625" y="6201010"/>
            <a:ext cx="1752062" cy="1206732"/>
          </a:xfrm>
          <a:custGeom>
            <a:avLst/>
            <a:gdLst/>
            <a:ahLst/>
            <a:cxnLst/>
            <a:rect r="r" b="b" t="t" l="l"/>
            <a:pathLst>
              <a:path h="1206732" w="1752062">
                <a:moveTo>
                  <a:pt x="0" y="0"/>
                </a:moveTo>
                <a:lnTo>
                  <a:pt x="1752061" y="0"/>
                </a:lnTo>
                <a:lnTo>
                  <a:pt x="1752061" y="1206732"/>
                </a:lnTo>
                <a:lnTo>
                  <a:pt x="0" y="120673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75" id="75"/>
          <p:cNvSpPr/>
          <p:nvPr/>
        </p:nvSpPr>
        <p:spPr>
          <a:xfrm flipH="true" flipV="false" rot="0">
            <a:off x="3006172" y="6134116"/>
            <a:ext cx="1668158" cy="1263630"/>
          </a:xfrm>
          <a:custGeom>
            <a:avLst/>
            <a:gdLst/>
            <a:ahLst/>
            <a:cxnLst/>
            <a:rect r="r" b="b" t="t" l="l"/>
            <a:pathLst>
              <a:path h="1263630" w="1668158">
                <a:moveTo>
                  <a:pt x="1668158" y="0"/>
                </a:moveTo>
                <a:lnTo>
                  <a:pt x="0" y="0"/>
                </a:lnTo>
                <a:lnTo>
                  <a:pt x="0" y="1263630"/>
                </a:lnTo>
                <a:lnTo>
                  <a:pt x="1668158" y="1263630"/>
                </a:lnTo>
                <a:lnTo>
                  <a:pt x="1668158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76" id="76"/>
          <p:cNvSpPr/>
          <p:nvPr/>
        </p:nvSpPr>
        <p:spPr>
          <a:xfrm flipH="true" flipV="false" rot="0">
            <a:off x="5052330" y="6134116"/>
            <a:ext cx="1455529" cy="1251755"/>
          </a:xfrm>
          <a:custGeom>
            <a:avLst/>
            <a:gdLst/>
            <a:ahLst/>
            <a:cxnLst/>
            <a:rect r="r" b="b" t="t" l="l"/>
            <a:pathLst>
              <a:path h="1251755" w="1455529">
                <a:moveTo>
                  <a:pt x="1455529" y="0"/>
                </a:moveTo>
                <a:lnTo>
                  <a:pt x="0" y="0"/>
                </a:lnTo>
                <a:lnTo>
                  <a:pt x="0" y="1251755"/>
                </a:lnTo>
                <a:lnTo>
                  <a:pt x="1455529" y="1251755"/>
                </a:lnTo>
                <a:lnTo>
                  <a:pt x="1455529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77" id="77"/>
          <p:cNvSpPr/>
          <p:nvPr/>
        </p:nvSpPr>
        <p:spPr>
          <a:xfrm flipH="false" flipV="false" rot="0">
            <a:off x="966518" y="8336763"/>
            <a:ext cx="1625668" cy="1005882"/>
          </a:xfrm>
          <a:custGeom>
            <a:avLst/>
            <a:gdLst/>
            <a:ahLst/>
            <a:cxnLst/>
            <a:rect r="r" b="b" t="t" l="l"/>
            <a:pathLst>
              <a:path h="1005882" w="1625668">
                <a:moveTo>
                  <a:pt x="0" y="0"/>
                </a:moveTo>
                <a:lnTo>
                  <a:pt x="1625668" y="0"/>
                </a:lnTo>
                <a:lnTo>
                  <a:pt x="1625668" y="1005882"/>
                </a:lnTo>
                <a:lnTo>
                  <a:pt x="0" y="100588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78" id="78"/>
          <p:cNvSpPr/>
          <p:nvPr/>
        </p:nvSpPr>
        <p:spPr>
          <a:xfrm flipH="false" flipV="false" rot="0">
            <a:off x="2836005" y="8251038"/>
            <a:ext cx="1887991" cy="1118635"/>
          </a:xfrm>
          <a:custGeom>
            <a:avLst/>
            <a:gdLst/>
            <a:ahLst/>
            <a:cxnLst/>
            <a:rect r="r" b="b" t="t" l="l"/>
            <a:pathLst>
              <a:path h="1118635" w="1887991">
                <a:moveTo>
                  <a:pt x="0" y="0"/>
                </a:moveTo>
                <a:lnTo>
                  <a:pt x="1887990" y="0"/>
                </a:lnTo>
                <a:lnTo>
                  <a:pt x="1887990" y="1118634"/>
                </a:lnTo>
                <a:lnTo>
                  <a:pt x="0" y="1118634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79" id="79"/>
          <p:cNvSpPr/>
          <p:nvPr/>
        </p:nvSpPr>
        <p:spPr>
          <a:xfrm flipH="true" flipV="false" rot="0">
            <a:off x="5259586" y="8194905"/>
            <a:ext cx="1305427" cy="1231997"/>
          </a:xfrm>
          <a:custGeom>
            <a:avLst/>
            <a:gdLst/>
            <a:ahLst/>
            <a:cxnLst/>
            <a:rect r="r" b="b" t="t" l="l"/>
            <a:pathLst>
              <a:path h="1231997" w="1305427">
                <a:moveTo>
                  <a:pt x="1305428" y="0"/>
                </a:moveTo>
                <a:lnTo>
                  <a:pt x="0" y="0"/>
                </a:lnTo>
                <a:lnTo>
                  <a:pt x="0" y="1231997"/>
                </a:lnTo>
                <a:lnTo>
                  <a:pt x="1305428" y="1231997"/>
                </a:lnTo>
                <a:lnTo>
                  <a:pt x="1305428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TextBox 80" id="80"/>
          <p:cNvSpPr txBox="true"/>
          <p:nvPr/>
        </p:nvSpPr>
        <p:spPr>
          <a:xfrm rot="0">
            <a:off x="6322929" y="471119"/>
            <a:ext cx="1080671" cy="2114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755"/>
              </a:lnSpc>
              <a:spcBef>
                <a:spcPct val="0"/>
              </a:spcBef>
            </a:pPr>
            <a:r>
              <a:rPr lang="en-US" sz="1253">
                <a:solidFill>
                  <a:srgbClr val="373535"/>
                </a:solidFill>
                <a:latin typeface="Poppins"/>
                <a:ea typeface="Poppins"/>
                <a:cs typeface="Poppins"/>
                <a:sym typeface="Poppins"/>
              </a:rPr>
              <a:t>SHODWE</a:t>
            </a:r>
          </a:p>
        </p:txBody>
      </p:sp>
      <p:sp>
        <p:nvSpPr>
          <p:cNvPr name="TextBox 81" id="81"/>
          <p:cNvSpPr txBox="true"/>
          <p:nvPr/>
        </p:nvSpPr>
        <p:spPr>
          <a:xfrm rot="0">
            <a:off x="6322929" y="235327"/>
            <a:ext cx="1080671" cy="2582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039"/>
              </a:lnSpc>
              <a:spcBef>
                <a:spcPct val="0"/>
              </a:spcBef>
            </a:pPr>
            <a:r>
              <a:rPr lang="en-US" b="true" sz="1457">
                <a:solidFill>
                  <a:srgbClr val="506C39"/>
                </a:solidFill>
                <a:latin typeface="Poppins Heavy"/>
                <a:ea typeface="Poppins Heavy"/>
                <a:cs typeface="Poppins Heavy"/>
                <a:sym typeface="Poppins Heavy"/>
              </a:rPr>
              <a:t>STUDIO</a:t>
            </a:r>
          </a:p>
        </p:txBody>
      </p:sp>
      <p:sp>
        <p:nvSpPr>
          <p:cNvPr name="TextBox 82" id="82"/>
          <p:cNvSpPr txBox="true"/>
          <p:nvPr/>
        </p:nvSpPr>
        <p:spPr>
          <a:xfrm rot="0">
            <a:off x="639127" y="2685288"/>
            <a:ext cx="2749475" cy="416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291"/>
              </a:lnSpc>
              <a:spcBef>
                <a:spcPct val="0"/>
              </a:spcBef>
            </a:pPr>
            <a:r>
              <a:rPr lang="en-US" b="true" sz="2351">
                <a:solidFill>
                  <a:srgbClr val="373535"/>
                </a:solidFill>
                <a:latin typeface="Poppins Bold"/>
                <a:ea typeface="Poppins Bold"/>
                <a:cs typeface="Poppins Bold"/>
                <a:sym typeface="Poppins Bold"/>
              </a:rPr>
              <a:t>LIMITED ITEMS</a:t>
            </a:r>
          </a:p>
        </p:txBody>
      </p:sp>
      <p:sp>
        <p:nvSpPr>
          <p:cNvPr name="TextBox 83" id="83"/>
          <p:cNvSpPr txBox="true"/>
          <p:nvPr/>
        </p:nvSpPr>
        <p:spPr>
          <a:xfrm rot="0">
            <a:off x="30439" y="10204800"/>
            <a:ext cx="3860513" cy="233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819"/>
              </a:lnSpc>
              <a:spcBef>
                <a:spcPct val="0"/>
              </a:spcBef>
            </a:pPr>
            <a:r>
              <a:rPr lang="en-US" b="true" sz="1299" i="true" u="sng">
                <a:solidFill>
                  <a:srgbClr val="FFFFFF"/>
                </a:solidFill>
                <a:latin typeface="Poppins Medium Italics"/>
                <a:ea typeface="Poppins Medium Italics"/>
                <a:cs typeface="Poppins Medium Italics"/>
                <a:sym typeface="Poppins Medium Italics"/>
              </a:rPr>
              <a:t>123 Anywhere St., Any City, ST. 1234</a:t>
            </a:r>
          </a:p>
        </p:txBody>
      </p:sp>
      <p:sp>
        <p:nvSpPr>
          <p:cNvPr name="TextBox 84" id="84"/>
          <p:cNvSpPr txBox="true"/>
          <p:nvPr/>
        </p:nvSpPr>
        <p:spPr>
          <a:xfrm rot="0">
            <a:off x="3963119" y="10204800"/>
            <a:ext cx="3259815" cy="233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819"/>
              </a:lnSpc>
              <a:spcBef>
                <a:spcPct val="0"/>
              </a:spcBef>
            </a:pPr>
            <a:r>
              <a:rPr lang="en-US" b="true" sz="1299" i="true" u="sng">
                <a:solidFill>
                  <a:srgbClr val="FFFFFF"/>
                </a:solidFill>
                <a:latin typeface="Poppins Medium Italics"/>
                <a:ea typeface="Poppins Medium Italics"/>
                <a:cs typeface="Poppins Medium Italics"/>
                <a:sym typeface="Poppins Medium Italics"/>
              </a:rPr>
              <a:t>Available until: 28th October, 2025</a:t>
            </a:r>
          </a:p>
        </p:txBody>
      </p:sp>
      <p:sp>
        <p:nvSpPr>
          <p:cNvPr name="TextBox 85" id="85"/>
          <p:cNvSpPr txBox="true"/>
          <p:nvPr/>
        </p:nvSpPr>
        <p:spPr>
          <a:xfrm rot="0">
            <a:off x="886499" y="4903457"/>
            <a:ext cx="1885747" cy="585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30"/>
              </a:lnSpc>
              <a:spcBef>
                <a:spcPct val="0"/>
              </a:spcBef>
            </a:pPr>
            <a:r>
              <a:rPr lang="en-US" b="true" sz="3307">
                <a:solidFill>
                  <a:srgbClr val="D71D1D"/>
                </a:solidFill>
                <a:latin typeface="Poppins Bold"/>
                <a:ea typeface="Poppins Bold"/>
                <a:cs typeface="Poppins Bold"/>
                <a:sym typeface="Poppins Bold"/>
              </a:rPr>
              <a:t>$ 10.50</a:t>
            </a:r>
          </a:p>
        </p:txBody>
      </p:sp>
      <p:sp>
        <p:nvSpPr>
          <p:cNvPr name="TextBox 86" id="86"/>
          <p:cNvSpPr txBox="true"/>
          <p:nvPr/>
        </p:nvSpPr>
        <p:spPr>
          <a:xfrm rot="0">
            <a:off x="841167" y="6953485"/>
            <a:ext cx="1976412" cy="585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30"/>
              </a:lnSpc>
              <a:spcBef>
                <a:spcPct val="0"/>
              </a:spcBef>
            </a:pPr>
            <a:r>
              <a:rPr lang="en-US" b="true" sz="3307">
                <a:solidFill>
                  <a:srgbClr val="D71D1D"/>
                </a:solidFill>
                <a:latin typeface="Poppins Bold"/>
                <a:ea typeface="Poppins Bold"/>
                <a:cs typeface="Poppins Bold"/>
                <a:sym typeface="Poppins Bold"/>
              </a:rPr>
              <a:t>$ 14.50</a:t>
            </a:r>
          </a:p>
        </p:txBody>
      </p:sp>
      <p:sp>
        <p:nvSpPr>
          <p:cNvPr name="TextBox 87" id="87"/>
          <p:cNvSpPr txBox="true"/>
          <p:nvPr/>
        </p:nvSpPr>
        <p:spPr>
          <a:xfrm rot="0">
            <a:off x="2902746" y="4903457"/>
            <a:ext cx="1976412" cy="585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30"/>
              </a:lnSpc>
              <a:spcBef>
                <a:spcPct val="0"/>
              </a:spcBef>
            </a:pPr>
            <a:r>
              <a:rPr lang="en-US" b="true" sz="3307">
                <a:solidFill>
                  <a:srgbClr val="D71D1D"/>
                </a:solidFill>
                <a:latin typeface="Poppins Bold"/>
                <a:ea typeface="Poppins Bold"/>
                <a:cs typeface="Poppins Bold"/>
                <a:sym typeface="Poppins Bold"/>
              </a:rPr>
              <a:t>$ 11.50</a:t>
            </a:r>
          </a:p>
        </p:txBody>
      </p:sp>
      <p:sp>
        <p:nvSpPr>
          <p:cNvPr name="TextBox 88" id="88"/>
          <p:cNvSpPr txBox="true"/>
          <p:nvPr/>
        </p:nvSpPr>
        <p:spPr>
          <a:xfrm rot="0">
            <a:off x="3057908" y="6953485"/>
            <a:ext cx="1666087" cy="585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30"/>
              </a:lnSpc>
              <a:spcBef>
                <a:spcPct val="0"/>
              </a:spcBef>
            </a:pPr>
            <a:r>
              <a:rPr lang="en-US" b="true" sz="3307">
                <a:solidFill>
                  <a:srgbClr val="D71D1D"/>
                </a:solidFill>
                <a:latin typeface="Poppins Bold"/>
                <a:ea typeface="Poppins Bold"/>
                <a:cs typeface="Poppins Bold"/>
                <a:sym typeface="Poppins Bold"/>
              </a:rPr>
              <a:t>$ 8.50</a:t>
            </a:r>
          </a:p>
        </p:txBody>
      </p:sp>
      <p:sp>
        <p:nvSpPr>
          <p:cNvPr name="TextBox 89" id="89"/>
          <p:cNvSpPr txBox="true"/>
          <p:nvPr/>
        </p:nvSpPr>
        <p:spPr>
          <a:xfrm rot="0">
            <a:off x="3759370" y="2614521"/>
            <a:ext cx="2805644" cy="4917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870"/>
              </a:lnSpc>
              <a:spcBef>
                <a:spcPct val="0"/>
              </a:spcBef>
            </a:pPr>
            <a:r>
              <a:rPr lang="en-US" b="true" sz="2764" i="true">
                <a:solidFill>
                  <a:srgbClr val="FFFFFF"/>
                </a:solidFill>
                <a:latin typeface="Poppins Ultra-Bold Italics"/>
                <a:ea typeface="Poppins Ultra-Bold Italics"/>
                <a:cs typeface="Poppins Ultra-Bold Italics"/>
                <a:sym typeface="Poppins Ultra-Bold Italics"/>
              </a:rPr>
              <a:t>UP TO 80% OFF</a:t>
            </a:r>
          </a:p>
        </p:txBody>
      </p:sp>
      <p:sp>
        <p:nvSpPr>
          <p:cNvPr name="TextBox 90" id="90"/>
          <p:cNvSpPr txBox="true"/>
          <p:nvPr/>
        </p:nvSpPr>
        <p:spPr>
          <a:xfrm rot="0">
            <a:off x="4908589" y="4903457"/>
            <a:ext cx="2087882" cy="585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30"/>
              </a:lnSpc>
              <a:spcBef>
                <a:spcPct val="0"/>
              </a:spcBef>
            </a:pPr>
            <a:r>
              <a:rPr lang="en-US" b="true" sz="3307">
                <a:solidFill>
                  <a:srgbClr val="D71D1D"/>
                </a:solidFill>
                <a:latin typeface="Poppins Bold"/>
                <a:ea typeface="Poppins Bold"/>
                <a:cs typeface="Poppins Bold"/>
                <a:sym typeface="Poppins Bold"/>
              </a:rPr>
              <a:t>$ 15.50</a:t>
            </a:r>
          </a:p>
        </p:txBody>
      </p:sp>
      <p:sp>
        <p:nvSpPr>
          <p:cNvPr name="TextBox 91" id="91"/>
          <p:cNvSpPr txBox="true"/>
          <p:nvPr/>
        </p:nvSpPr>
        <p:spPr>
          <a:xfrm rot="0">
            <a:off x="5101061" y="6953485"/>
            <a:ext cx="1702939" cy="585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30"/>
              </a:lnSpc>
              <a:spcBef>
                <a:spcPct val="0"/>
              </a:spcBef>
            </a:pPr>
            <a:r>
              <a:rPr lang="en-US" b="true" sz="3307">
                <a:solidFill>
                  <a:srgbClr val="D71D1D"/>
                </a:solidFill>
                <a:latin typeface="Poppins Bold"/>
                <a:ea typeface="Poppins Bold"/>
                <a:cs typeface="Poppins Bold"/>
                <a:sym typeface="Poppins Bold"/>
              </a:rPr>
              <a:t>$ 7.99</a:t>
            </a:r>
          </a:p>
        </p:txBody>
      </p:sp>
      <p:sp>
        <p:nvSpPr>
          <p:cNvPr name="TextBox 92" id="92"/>
          <p:cNvSpPr txBox="true"/>
          <p:nvPr/>
        </p:nvSpPr>
        <p:spPr>
          <a:xfrm rot="0">
            <a:off x="841167" y="9071710"/>
            <a:ext cx="1976412" cy="585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30"/>
              </a:lnSpc>
              <a:spcBef>
                <a:spcPct val="0"/>
              </a:spcBef>
            </a:pPr>
            <a:r>
              <a:rPr lang="en-US" b="true" sz="3307">
                <a:solidFill>
                  <a:srgbClr val="D71D1D"/>
                </a:solidFill>
                <a:latin typeface="Poppins Bold"/>
                <a:ea typeface="Poppins Bold"/>
                <a:cs typeface="Poppins Bold"/>
                <a:sym typeface="Poppins Bold"/>
              </a:rPr>
              <a:t>$ 12.50</a:t>
            </a:r>
          </a:p>
        </p:txBody>
      </p:sp>
      <p:sp>
        <p:nvSpPr>
          <p:cNvPr name="TextBox 93" id="93"/>
          <p:cNvSpPr txBox="true"/>
          <p:nvPr/>
        </p:nvSpPr>
        <p:spPr>
          <a:xfrm rot="0">
            <a:off x="3039483" y="9003513"/>
            <a:ext cx="1702939" cy="585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30"/>
              </a:lnSpc>
              <a:spcBef>
                <a:spcPct val="0"/>
              </a:spcBef>
            </a:pPr>
            <a:r>
              <a:rPr lang="en-US" b="true" sz="3307">
                <a:solidFill>
                  <a:srgbClr val="D71D1D"/>
                </a:solidFill>
                <a:latin typeface="Poppins Bold"/>
                <a:ea typeface="Poppins Bold"/>
                <a:cs typeface="Poppins Bold"/>
                <a:sym typeface="Poppins Bold"/>
              </a:rPr>
              <a:t>$ 10.50</a:t>
            </a:r>
          </a:p>
        </p:txBody>
      </p:sp>
      <p:sp>
        <p:nvSpPr>
          <p:cNvPr name="TextBox 94" id="94"/>
          <p:cNvSpPr txBox="true"/>
          <p:nvPr/>
        </p:nvSpPr>
        <p:spPr>
          <a:xfrm rot="0">
            <a:off x="5107080" y="9003513"/>
            <a:ext cx="1690902" cy="585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30"/>
              </a:lnSpc>
              <a:spcBef>
                <a:spcPct val="0"/>
              </a:spcBef>
            </a:pPr>
            <a:r>
              <a:rPr lang="en-US" b="true" sz="3307">
                <a:solidFill>
                  <a:srgbClr val="D71D1D"/>
                </a:solidFill>
                <a:latin typeface="Poppins Bold"/>
                <a:ea typeface="Poppins Bold"/>
                <a:cs typeface="Poppins Bold"/>
                <a:sym typeface="Poppins Bold"/>
              </a:rPr>
              <a:t>$ 9.50</a:t>
            </a:r>
          </a:p>
        </p:txBody>
      </p:sp>
      <p:sp>
        <p:nvSpPr>
          <p:cNvPr name="AutoShape 95" id="95"/>
          <p:cNvSpPr/>
          <p:nvPr/>
        </p:nvSpPr>
        <p:spPr>
          <a:xfrm flipV="true">
            <a:off x="1826626" y="3804649"/>
            <a:ext cx="587509" cy="175185"/>
          </a:xfrm>
          <a:prstGeom prst="line">
            <a:avLst/>
          </a:prstGeom>
          <a:ln cap="flat" w="19050">
            <a:solidFill>
              <a:srgbClr val="D71D1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6" id="96"/>
          <p:cNvSpPr/>
          <p:nvPr/>
        </p:nvSpPr>
        <p:spPr>
          <a:xfrm flipV="true">
            <a:off x="1826626" y="5839497"/>
            <a:ext cx="587509" cy="175185"/>
          </a:xfrm>
          <a:prstGeom prst="line">
            <a:avLst/>
          </a:prstGeom>
          <a:ln cap="flat" w="19050">
            <a:solidFill>
              <a:srgbClr val="D71D1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7" id="97"/>
          <p:cNvSpPr/>
          <p:nvPr/>
        </p:nvSpPr>
        <p:spPr>
          <a:xfrm flipV="true">
            <a:off x="1826626" y="7904705"/>
            <a:ext cx="587509" cy="175185"/>
          </a:xfrm>
          <a:prstGeom prst="line">
            <a:avLst/>
          </a:prstGeom>
          <a:ln cap="flat" w="19050">
            <a:solidFill>
              <a:srgbClr val="D71D1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8" id="98"/>
          <p:cNvSpPr/>
          <p:nvPr/>
        </p:nvSpPr>
        <p:spPr>
          <a:xfrm flipV="true">
            <a:off x="3898465" y="3804649"/>
            <a:ext cx="587509" cy="175185"/>
          </a:xfrm>
          <a:prstGeom prst="line">
            <a:avLst/>
          </a:prstGeom>
          <a:ln cap="flat" w="19050">
            <a:solidFill>
              <a:srgbClr val="D71D1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9" id="99"/>
          <p:cNvSpPr/>
          <p:nvPr/>
        </p:nvSpPr>
        <p:spPr>
          <a:xfrm flipV="true">
            <a:off x="3898465" y="5839497"/>
            <a:ext cx="587509" cy="175185"/>
          </a:xfrm>
          <a:prstGeom prst="line">
            <a:avLst/>
          </a:prstGeom>
          <a:ln cap="flat" w="19050">
            <a:solidFill>
              <a:srgbClr val="D71D1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0" id="100"/>
          <p:cNvSpPr/>
          <p:nvPr/>
        </p:nvSpPr>
        <p:spPr>
          <a:xfrm flipV="true">
            <a:off x="3898465" y="7904705"/>
            <a:ext cx="587509" cy="175185"/>
          </a:xfrm>
          <a:prstGeom prst="line">
            <a:avLst/>
          </a:prstGeom>
          <a:ln cap="flat" w="19050">
            <a:solidFill>
              <a:srgbClr val="D71D1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1" id="101"/>
          <p:cNvSpPr/>
          <p:nvPr/>
        </p:nvSpPr>
        <p:spPr>
          <a:xfrm flipV="true">
            <a:off x="5970304" y="3804649"/>
            <a:ext cx="587509" cy="175185"/>
          </a:xfrm>
          <a:prstGeom prst="line">
            <a:avLst/>
          </a:prstGeom>
          <a:ln cap="flat" w="19050">
            <a:solidFill>
              <a:srgbClr val="D71D1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2" id="102"/>
          <p:cNvSpPr/>
          <p:nvPr/>
        </p:nvSpPr>
        <p:spPr>
          <a:xfrm flipV="true">
            <a:off x="5970304" y="5839497"/>
            <a:ext cx="587509" cy="175185"/>
          </a:xfrm>
          <a:prstGeom prst="line">
            <a:avLst/>
          </a:prstGeom>
          <a:ln cap="flat" w="19050">
            <a:solidFill>
              <a:srgbClr val="D71D1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3" id="103"/>
          <p:cNvSpPr/>
          <p:nvPr/>
        </p:nvSpPr>
        <p:spPr>
          <a:xfrm flipV="true">
            <a:off x="5970304" y="7904705"/>
            <a:ext cx="587509" cy="175185"/>
          </a:xfrm>
          <a:prstGeom prst="line">
            <a:avLst/>
          </a:prstGeom>
          <a:ln cap="flat" w="19050">
            <a:solidFill>
              <a:srgbClr val="D71D1D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DAG0pTZyuSM</dc:identifier>
  <dcterms:modified xsi:type="dcterms:W3CDTF">2011-08-01T06:04:30Z</dcterms:modified>
  <cp:revision>1</cp:revision>
  <dc:title>Yellow and Green Modern Grocery Store Catalog Flyer</dc:title>
</cp:coreProperties>
</file>